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9" r:id="rId2"/>
  </p:sldMasterIdLst>
  <p:notesMasterIdLst>
    <p:notesMasterId r:id="rId44"/>
  </p:notesMasterIdLst>
  <p:handoutMasterIdLst>
    <p:handoutMasterId r:id="rId45"/>
  </p:handoutMasterIdLst>
  <p:sldIdLst>
    <p:sldId id="1551" r:id="rId3"/>
    <p:sldId id="2202" r:id="rId4"/>
    <p:sldId id="2193" r:id="rId5"/>
    <p:sldId id="2194" r:id="rId6"/>
    <p:sldId id="2183" r:id="rId7"/>
    <p:sldId id="2206" r:id="rId8"/>
    <p:sldId id="2205" r:id="rId9"/>
    <p:sldId id="2204" r:id="rId10"/>
    <p:sldId id="1862" r:id="rId11"/>
    <p:sldId id="2158" r:id="rId12"/>
    <p:sldId id="2196" r:id="rId13"/>
    <p:sldId id="2121" r:id="rId14"/>
    <p:sldId id="2109" r:id="rId15"/>
    <p:sldId id="2113" r:id="rId16"/>
    <p:sldId id="2114" r:id="rId17"/>
    <p:sldId id="2063" r:id="rId18"/>
    <p:sldId id="2166" r:id="rId19"/>
    <p:sldId id="2070" r:id="rId20"/>
    <p:sldId id="2092" r:id="rId21"/>
    <p:sldId id="2191" r:id="rId22"/>
    <p:sldId id="1782" r:id="rId23"/>
    <p:sldId id="1783" r:id="rId24"/>
    <p:sldId id="2199" r:id="rId25"/>
    <p:sldId id="2120" r:id="rId26"/>
    <p:sldId id="1851" r:id="rId27"/>
    <p:sldId id="2076" r:id="rId28"/>
    <p:sldId id="2189" r:id="rId29"/>
    <p:sldId id="2172" r:id="rId30"/>
    <p:sldId id="2186" r:id="rId31"/>
    <p:sldId id="2106" r:id="rId32"/>
    <p:sldId id="2181" r:id="rId33"/>
    <p:sldId id="2065" r:id="rId34"/>
    <p:sldId id="2157" r:id="rId35"/>
    <p:sldId id="2203" r:id="rId36"/>
    <p:sldId id="2159" r:id="rId37"/>
    <p:sldId id="1875" r:id="rId38"/>
    <p:sldId id="2179" r:id="rId39"/>
    <p:sldId id="1878" r:id="rId40"/>
    <p:sldId id="2164" r:id="rId41"/>
    <p:sldId id="2118" r:id="rId42"/>
    <p:sldId id="1959" r:id="rId43"/>
  </p:sldIdLst>
  <p:sldSz cx="9144000" cy="6858000" type="screen4x3"/>
  <p:notesSz cx="6889750" cy="10021888"/>
  <p:kinsoku lang="ja-JP" invalStChars="、。，．・：；？！゛゜ヽヾゝゞ々ー’”）〕］｝〉》」』】°‰′″℃￠％ぁぃぅぇぉっゃゅょゎァィゥェォッャュョヮヵヶ!%),.:;?]}｡｣､･ｧｨｩｪｫｬｭｮｯｰﾞﾟ" invalEndChars="‘“（〔［｛〈《「『【￥＄$([\{｢￡"/>
  <p:defaultTextStyle>
    <a:defPPr>
      <a:defRPr lang="de-DE"/>
    </a:defPPr>
    <a:lvl1pPr algn="l" rtl="0" fontAlgn="base">
      <a:spcBef>
        <a:spcPct val="0"/>
      </a:spcBef>
      <a:spcAft>
        <a:spcPct val="0"/>
      </a:spcAft>
      <a:defRPr sz="1400" kern="1200">
        <a:solidFill>
          <a:schemeClr val="tx1"/>
        </a:solidFill>
        <a:latin typeface="Bookman Old Style" pitchFamily="18" charset="0"/>
        <a:ea typeface="+mn-ea"/>
        <a:cs typeface="Times New Roman" pitchFamily="18" charset="0"/>
      </a:defRPr>
    </a:lvl1pPr>
    <a:lvl2pPr marL="457200" algn="l" rtl="0" fontAlgn="base">
      <a:spcBef>
        <a:spcPct val="0"/>
      </a:spcBef>
      <a:spcAft>
        <a:spcPct val="0"/>
      </a:spcAft>
      <a:defRPr sz="1400" kern="1200">
        <a:solidFill>
          <a:schemeClr val="tx1"/>
        </a:solidFill>
        <a:latin typeface="Bookman Old Style" pitchFamily="18" charset="0"/>
        <a:ea typeface="+mn-ea"/>
        <a:cs typeface="Times New Roman" pitchFamily="18" charset="0"/>
      </a:defRPr>
    </a:lvl2pPr>
    <a:lvl3pPr marL="914400" algn="l" rtl="0" fontAlgn="base">
      <a:spcBef>
        <a:spcPct val="0"/>
      </a:spcBef>
      <a:spcAft>
        <a:spcPct val="0"/>
      </a:spcAft>
      <a:defRPr sz="1400" kern="1200">
        <a:solidFill>
          <a:schemeClr val="tx1"/>
        </a:solidFill>
        <a:latin typeface="Bookman Old Style" pitchFamily="18" charset="0"/>
        <a:ea typeface="+mn-ea"/>
        <a:cs typeface="Times New Roman" pitchFamily="18" charset="0"/>
      </a:defRPr>
    </a:lvl3pPr>
    <a:lvl4pPr marL="1371600" algn="l" rtl="0" fontAlgn="base">
      <a:spcBef>
        <a:spcPct val="0"/>
      </a:spcBef>
      <a:spcAft>
        <a:spcPct val="0"/>
      </a:spcAft>
      <a:defRPr sz="1400" kern="1200">
        <a:solidFill>
          <a:schemeClr val="tx1"/>
        </a:solidFill>
        <a:latin typeface="Bookman Old Style" pitchFamily="18" charset="0"/>
        <a:ea typeface="+mn-ea"/>
        <a:cs typeface="Times New Roman" pitchFamily="18" charset="0"/>
      </a:defRPr>
    </a:lvl4pPr>
    <a:lvl5pPr marL="1828800" algn="l" rtl="0" fontAlgn="base">
      <a:spcBef>
        <a:spcPct val="0"/>
      </a:spcBef>
      <a:spcAft>
        <a:spcPct val="0"/>
      </a:spcAft>
      <a:defRPr sz="1400" kern="1200">
        <a:solidFill>
          <a:schemeClr val="tx1"/>
        </a:solidFill>
        <a:latin typeface="Bookman Old Style" pitchFamily="18" charset="0"/>
        <a:ea typeface="+mn-ea"/>
        <a:cs typeface="Times New Roman" pitchFamily="18" charset="0"/>
      </a:defRPr>
    </a:lvl5pPr>
    <a:lvl6pPr marL="2286000" algn="l" defTabSz="914400" rtl="0" eaLnBrk="1" latinLnBrk="0" hangingPunct="1">
      <a:defRPr sz="1400" kern="1200">
        <a:solidFill>
          <a:schemeClr val="tx1"/>
        </a:solidFill>
        <a:latin typeface="Bookman Old Style" pitchFamily="18" charset="0"/>
        <a:ea typeface="+mn-ea"/>
        <a:cs typeface="Times New Roman" pitchFamily="18" charset="0"/>
      </a:defRPr>
    </a:lvl6pPr>
    <a:lvl7pPr marL="2743200" algn="l" defTabSz="914400" rtl="0" eaLnBrk="1" latinLnBrk="0" hangingPunct="1">
      <a:defRPr sz="1400" kern="1200">
        <a:solidFill>
          <a:schemeClr val="tx1"/>
        </a:solidFill>
        <a:latin typeface="Bookman Old Style" pitchFamily="18" charset="0"/>
        <a:ea typeface="+mn-ea"/>
        <a:cs typeface="Times New Roman" pitchFamily="18" charset="0"/>
      </a:defRPr>
    </a:lvl7pPr>
    <a:lvl8pPr marL="3200400" algn="l" defTabSz="914400" rtl="0" eaLnBrk="1" latinLnBrk="0" hangingPunct="1">
      <a:defRPr sz="1400" kern="1200">
        <a:solidFill>
          <a:schemeClr val="tx1"/>
        </a:solidFill>
        <a:latin typeface="Bookman Old Style" pitchFamily="18" charset="0"/>
        <a:ea typeface="+mn-ea"/>
        <a:cs typeface="Times New Roman" pitchFamily="18" charset="0"/>
      </a:defRPr>
    </a:lvl8pPr>
    <a:lvl9pPr marL="3657600" algn="l" defTabSz="914400" rtl="0" eaLnBrk="1" latinLnBrk="0" hangingPunct="1">
      <a:defRPr sz="1400" kern="1200">
        <a:solidFill>
          <a:schemeClr val="tx1"/>
        </a:solidFill>
        <a:latin typeface="Bookman Old Style" pitchFamily="18" charset="0"/>
        <a:ea typeface="+mn-ea"/>
        <a:cs typeface="Times New Roman" pitchFamily="18" charset="0"/>
      </a:defRPr>
    </a:lvl9pPr>
  </p:defaultTextStyle>
  <p:extLst>
    <p:ext uri="{EFAFB233-063F-42B5-8137-9DF3F51BA10A}">
      <p15:sldGuideLst xmlns:p15="http://schemas.microsoft.com/office/powerpoint/2012/main">
        <p15:guide id="1" orient="horz" pos="2546" userDrawn="1">
          <p15:clr>
            <a:srgbClr val="A4A3A4"/>
          </p15:clr>
        </p15:guide>
        <p15:guide id="2" pos="317" userDrawn="1">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jandro Macarron" initials="AM" lastIdx="1" clrIdx="0">
    <p:extLst>
      <p:ext uri="{19B8F6BF-5375-455C-9EA6-DF929625EA0E}">
        <p15:presenceInfo xmlns:p15="http://schemas.microsoft.com/office/powerpoint/2012/main" userId="57521b973315c8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3399FF"/>
    <a:srgbClr val="FFFF00"/>
    <a:srgbClr val="FFFFCC"/>
    <a:srgbClr val="66CCFF"/>
    <a:srgbClr val="FFCC99"/>
    <a:srgbClr val="F9F307"/>
    <a:srgbClr val="FF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9" autoAdjust="0"/>
    <p:restoredTop sz="93883" autoAdjust="0"/>
  </p:normalViewPr>
  <p:slideViewPr>
    <p:cSldViewPr snapToObjects="1">
      <p:cViewPr varScale="1">
        <p:scale>
          <a:sx n="106" d="100"/>
          <a:sy n="106" d="100"/>
        </p:scale>
        <p:origin x="784" y="76"/>
      </p:cViewPr>
      <p:guideLst>
        <p:guide orient="horz" pos="2546"/>
        <p:guide pos="317"/>
      </p:guideLst>
    </p:cSldViewPr>
  </p:slideViewPr>
  <p:outlineViewPr>
    <p:cViewPr>
      <p:scale>
        <a:sx n="33" d="100"/>
        <a:sy n="33" d="100"/>
      </p:scale>
      <p:origin x="0" y="1956"/>
    </p:cViewPr>
    <p:sldLst>
      <p:sld r:id="rId1" collapse="1"/>
    </p:sldLst>
  </p:outlineViewPr>
  <p:notesTextViewPr>
    <p:cViewPr>
      <p:scale>
        <a:sx n="100" d="100"/>
        <a:sy n="100" d="100"/>
      </p:scale>
      <p:origin x="0" y="0"/>
    </p:cViewPr>
  </p:notesTextViewPr>
  <p:sorterViewPr>
    <p:cViewPr>
      <p:scale>
        <a:sx n="75" d="100"/>
        <a:sy n="75" d="100"/>
      </p:scale>
      <p:origin x="0" y="5970"/>
    </p:cViewPr>
  </p:sorterViewPr>
  <p:notesViewPr>
    <p:cSldViewPr snapToObjects="1">
      <p:cViewPr varScale="1">
        <p:scale>
          <a:sx n="51" d="100"/>
          <a:sy n="51" d="100"/>
        </p:scale>
        <p:origin x="-2688" y="-108"/>
      </p:cViewPr>
      <p:guideLst>
        <p:guide orient="horz" pos="3157"/>
        <p:guide pos="217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35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idx="2"/>
          </p:nvPr>
        </p:nvSpPr>
        <p:spPr bwMode="auto">
          <a:xfrm>
            <a:off x="1112838" y="754063"/>
            <a:ext cx="4668837" cy="3502025"/>
          </a:xfrm>
          <a:prstGeom prst="rect">
            <a:avLst/>
          </a:prstGeom>
          <a:noFill/>
          <a:ln w="12700">
            <a:noFill/>
            <a:miter lim="800000"/>
            <a:headEnd/>
            <a:tailEnd/>
          </a:ln>
        </p:spPr>
      </p:sp>
    </p:spTree>
    <p:extLst>
      <p:ext uri="{BB962C8B-B14F-4D97-AF65-F5344CB8AC3E}">
        <p14:creationId xmlns:p14="http://schemas.microsoft.com/office/powerpoint/2010/main" val="517195051"/>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14425" y="754063"/>
            <a:ext cx="4668838" cy="3502025"/>
          </a:xfrm>
        </p:spPr>
      </p:sp>
      <p:sp>
        <p:nvSpPr>
          <p:cNvPr id="80899" name="Rectangle 3"/>
          <p:cNvSpPr>
            <a:spLocks noGrp="1" noChangeArrowheads="1"/>
          </p:cNvSpPr>
          <p:nvPr>
            <p:ph type="body" idx="1"/>
          </p:nvPr>
        </p:nvSpPr>
        <p:spPr bwMode="auto">
          <a:xfrm>
            <a:off x="688674" y="4759892"/>
            <a:ext cx="5512416" cy="4511171"/>
          </a:xfrm>
          <a:prstGeom prst="rect">
            <a:avLst/>
          </a:prstGeom>
          <a:noFill/>
          <a:ln>
            <a:miter lim="800000"/>
            <a:headEnd/>
            <a:tailEnd/>
          </a:ln>
        </p:spPr>
        <p:txBody>
          <a:bodyPr lIns="93143" tIns="46572" rIns="93143" bIns="46572"/>
          <a:lstStyle/>
          <a:p>
            <a:endParaRPr lang="es-ES"/>
          </a:p>
        </p:txBody>
      </p:sp>
    </p:spTree>
    <p:extLst>
      <p:ext uri="{BB962C8B-B14F-4D97-AF65-F5344CB8AC3E}">
        <p14:creationId xmlns:p14="http://schemas.microsoft.com/office/powerpoint/2010/main" val="356975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11</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389016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12</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328939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13</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a:p>
        </p:txBody>
      </p:sp>
    </p:spTree>
    <p:extLst>
      <p:ext uri="{BB962C8B-B14F-4D97-AF65-F5344CB8AC3E}">
        <p14:creationId xmlns:p14="http://schemas.microsoft.com/office/powerpoint/2010/main" val="210328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14</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a:p>
        </p:txBody>
      </p:sp>
    </p:spTree>
    <p:extLst>
      <p:ext uri="{BB962C8B-B14F-4D97-AF65-F5344CB8AC3E}">
        <p14:creationId xmlns:p14="http://schemas.microsoft.com/office/powerpoint/2010/main" val="203176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15</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a:p>
        </p:txBody>
      </p:sp>
    </p:spTree>
    <p:extLst>
      <p:ext uri="{BB962C8B-B14F-4D97-AF65-F5344CB8AC3E}">
        <p14:creationId xmlns:p14="http://schemas.microsoft.com/office/powerpoint/2010/main" val="421755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p:sp>
      <p:sp>
        <p:nvSpPr>
          <p:cNvPr id="97283" name="2 Marcador de notas"/>
          <p:cNvSpPr>
            <a:spLocks noGrp="1"/>
          </p:cNvSpPr>
          <p:nvPr>
            <p:ph type="body" idx="1"/>
          </p:nvPr>
        </p:nvSpPr>
        <p:spPr bwMode="auto">
          <a:xfrm>
            <a:off x="686131" y="4747828"/>
            <a:ext cx="5492094" cy="4499738"/>
          </a:xfrm>
          <a:prstGeom prst="rect">
            <a:avLst/>
          </a:prstGeom>
          <a:noFill/>
          <a:ln>
            <a:miter lim="800000"/>
            <a:headEnd/>
            <a:tailEnd/>
          </a:ln>
        </p:spPr>
        <p:txBody>
          <a:bodyPr lIns="91159" tIns="45579" rIns="91159" bIns="45579"/>
          <a:lstStyle/>
          <a:p>
            <a:endParaRPr lang="es-ES"/>
          </a:p>
        </p:txBody>
      </p:sp>
    </p:spTree>
    <p:extLst>
      <p:ext uri="{BB962C8B-B14F-4D97-AF65-F5344CB8AC3E}">
        <p14:creationId xmlns:p14="http://schemas.microsoft.com/office/powerpoint/2010/main" val="313057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886527" y="9494110"/>
            <a:ext cx="2976292" cy="500832"/>
          </a:xfrm>
          <a:prstGeom prst="rect">
            <a:avLst/>
          </a:prstGeom>
          <a:noFill/>
          <a:ln>
            <a:miter lim="800000"/>
            <a:headEnd/>
            <a:tailEnd/>
          </a:ln>
        </p:spPr>
        <p:txBody>
          <a:bodyPr lIns="92179" tIns="46091" rIns="92179" bIns="46091"/>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17</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6136" y="4749379"/>
            <a:ext cx="5492094" cy="4498186"/>
          </a:xfrm>
          <a:prstGeom prst="rect">
            <a:avLst/>
          </a:prstGeom>
          <a:noFill/>
          <a:ln>
            <a:miter lim="800000"/>
            <a:headEnd/>
            <a:tailEnd/>
          </a:ln>
        </p:spPr>
        <p:txBody>
          <a:bodyPr lIns="92179" tIns="46091" rIns="92179" bIns="46091"/>
          <a:lstStyle/>
          <a:p>
            <a:pPr eaLnBrk="1" hangingPunct="1"/>
            <a:endParaRPr lang="fr-FR"/>
          </a:p>
        </p:txBody>
      </p:sp>
    </p:spTree>
    <p:extLst>
      <p:ext uri="{BB962C8B-B14F-4D97-AF65-F5344CB8AC3E}">
        <p14:creationId xmlns:p14="http://schemas.microsoft.com/office/powerpoint/2010/main" val="302923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p:sp>
      <p:sp>
        <p:nvSpPr>
          <p:cNvPr id="97283" name="2 Marcador de notas"/>
          <p:cNvSpPr>
            <a:spLocks noGrp="1"/>
          </p:cNvSpPr>
          <p:nvPr>
            <p:ph type="body" idx="1"/>
          </p:nvPr>
        </p:nvSpPr>
        <p:spPr bwMode="auto">
          <a:xfrm>
            <a:off x="688670" y="4759892"/>
            <a:ext cx="5512416" cy="4511171"/>
          </a:xfrm>
          <a:prstGeom prst="rect">
            <a:avLst/>
          </a:prstGeom>
          <a:noFill/>
          <a:ln>
            <a:miter lim="800000"/>
            <a:headEnd/>
            <a:tailEnd/>
          </a:ln>
        </p:spPr>
        <p:txBody>
          <a:bodyPr lIns="91432" tIns="45716" rIns="91432" bIns="45716"/>
          <a:lstStyle/>
          <a:p>
            <a:endParaRPr lang="es-ES"/>
          </a:p>
        </p:txBody>
      </p:sp>
    </p:spTree>
    <p:extLst>
      <p:ext uri="{BB962C8B-B14F-4D97-AF65-F5344CB8AC3E}">
        <p14:creationId xmlns:p14="http://schemas.microsoft.com/office/powerpoint/2010/main" val="1372994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p:sp>
      <p:sp>
        <p:nvSpPr>
          <p:cNvPr id="97283" name="2 Marcador de notas"/>
          <p:cNvSpPr>
            <a:spLocks noGrp="1"/>
          </p:cNvSpPr>
          <p:nvPr>
            <p:ph type="body" idx="1"/>
          </p:nvPr>
        </p:nvSpPr>
        <p:spPr bwMode="auto">
          <a:xfrm>
            <a:off x="686131" y="4747828"/>
            <a:ext cx="5492094" cy="4499738"/>
          </a:xfrm>
          <a:prstGeom prst="rect">
            <a:avLst/>
          </a:prstGeom>
          <a:noFill/>
          <a:ln>
            <a:miter lim="800000"/>
            <a:headEnd/>
            <a:tailEnd/>
          </a:ln>
        </p:spPr>
        <p:txBody>
          <a:bodyPr lIns="91159" tIns="45579" rIns="91159" bIns="45579"/>
          <a:lstStyle/>
          <a:p>
            <a:endParaRPr lang="es-ES"/>
          </a:p>
        </p:txBody>
      </p:sp>
    </p:spTree>
    <p:extLst>
      <p:ext uri="{BB962C8B-B14F-4D97-AF65-F5344CB8AC3E}">
        <p14:creationId xmlns:p14="http://schemas.microsoft.com/office/powerpoint/2010/main" val="239879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20</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322978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F05E-B890-E2CD-375A-A3EE28DCF877}"/>
            </a:ext>
          </a:extLst>
        </p:cNvPr>
        <p:cNvGrpSpPr/>
        <p:nvPr/>
      </p:nvGrpSpPr>
      <p:grpSpPr>
        <a:xfrm>
          <a:off x="0" y="0"/>
          <a:ext cx="0" cy="0"/>
          <a:chOff x="0" y="0"/>
          <a:chExt cx="0" cy="0"/>
        </a:xfrm>
      </p:grpSpPr>
      <p:sp>
        <p:nvSpPr>
          <p:cNvPr id="92162" name="Rectangle 7">
            <a:extLst>
              <a:ext uri="{FF2B5EF4-FFF2-40B4-BE49-F238E27FC236}">
                <a16:creationId xmlns:a16="http://schemas.microsoft.com/office/drawing/2014/main" id="{0C4769ED-1ED3-DEFD-736A-1028B668D5FB}"/>
              </a:ext>
            </a:extLst>
          </p:cNvPr>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2</a:t>
            </a:fld>
            <a:endParaRPr lang="en-US"/>
          </a:p>
        </p:txBody>
      </p:sp>
      <p:sp>
        <p:nvSpPr>
          <p:cNvPr id="92163" name="Rectangle 2">
            <a:extLst>
              <a:ext uri="{FF2B5EF4-FFF2-40B4-BE49-F238E27FC236}">
                <a16:creationId xmlns:a16="http://schemas.microsoft.com/office/drawing/2014/main" id="{F71D98D4-8E95-4DCB-421D-708720611B4D}"/>
              </a:ext>
            </a:extLst>
          </p:cNvPr>
          <p:cNvSpPr>
            <a:spLocks noGrp="1" noRot="1" noChangeAspect="1" noChangeArrowheads="1" noTextEdit="1"/>
          </p:cNvSpPr>
          <p:nvPr>
            <p:ph type="sldImg"/>
          </p:nvPr>
        </p:nvSpPr>
        <p:spPr/>
      </p:sp>
      <p:sp>
        <p:nvSpPr>
          <p:cNvPr id="92164" name="Rectangle 3">
            <a:extLst>
              <a:ext uri="{FF2B5EF4-FFF2-40B4-BE49-F238E27FC236}">
                <a16:creationId xmlns:a16="http://schemas.microsoft.com/office/drawing/2014/main" id="{6BFCD0B1-CCBD-2761-CFA2-1A08BA53D553}"/>
              </a:ext>
            </a:extLst>
          </p:cNvPr>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3759572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915341" y="9542418"/>
            <a:ext cx="2998359" cy="503381"/>
          </a:xfrm>
          <a:prstGeom prst="rect">
            <a:avLst/>
          </a:prstGeom>
          <a:noFill/>
          <a:ln>
            <a:miter lim="800000"/>
            <a:headEnd/>
            <a:tailEnd/>
          </a:ln>
        </p:spPr>
        <p:txBody>
          <a:bodyPr lIns="92751" tIns="46376" rIns="92751" bIns="46376"/>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23</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91222" y="4773546"/>
            <a:ext cx="5532813" cy="4521073"/>
          </a:xfrm>
          <a:prstGeom prst="rect">
            <a:avLst/>
          </a:prstGeom>
          <a:noFill/>
          <a:ln>
            <a:miter lim="800000"/>
            <a:headEnd/>
            <a:tailEnd/>
          </a:ln>
        </p:spPr>
        <p:txBody>
          <a:bodyPr lIns="92751" tIns="46376" rIns="92751" bIns="46376"/>
          <a:lstStyle/>
          <a:p>
            <a:pPr eaLnBrk="1" hangingPunct="1"/>
            <a:endParaRPr lang="fr-FR"/>
          </a:p>
        </p:txBody>
      </p:sp>
    </p:spTree>
    <p:extLst>
      <p:ext uri="{BB962C8B-B14F-4D97-AF65-F5344CB8AC3E}">
        <p14:creationId xmlns:p14="http://schemas.microsoft.com/office/powerpoint/2010/main" val="139454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24</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dirty="0"/>
          </a:p>
        </p:txBody>
      </p:sp>
    </p:spTree>
    <p:extLst>
      <p:ext uri="{BB962C8B-B14F-4D97-AF65-F5344CB8AC3E}">
        <p14:creationId xmlns:p14="http://schemas.microsoft.com/office/powerpoint/2010/main" val="271742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663272" y="4642162"/>
            <a:ext cx="5309106" cy="4397835"/>
          </a:xfrm>
          <a:prstGeom prst="rect">
            <a:avLst/>
          </a:prstGeom>
        </p:spPr>
        <p:txBody>
          <a:bodyPr lIns="86560" tIns="43281" rIns="86560" bIns="43281">
            <a:normAutofit/>
          </a:bodyPr>
          <a:lstStyle/>
          <a:p>
            <a:endParaRPr lang="es-ES" dirty="0"/>
          </a:p>
        </p:txBody>
      </p:sp>
    </p:spTree>
    <p:extLst>
      <p:ext uri="{BB962C8B-B14F-4D97-AF65-F5344CB8AC3E}">
        <p14:creationId xmlns:p14="http://schemas.microsoft.com/office/powerpoint/2010/main" val="3728225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26</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2367234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900906" y="9518233"/>
            <a:ext cx="2987305" cy="502105"/>
          </a:xfrm>
          <a:prstGeom prst="rect">
            <a:avLst/>
          </a:prstGeom>
          <a:noFill/>
          <a:ln>
            <a:miter lim="800000"/>
            <a:headEnd/>
            <a:tailEnd/>
          </a:ln>
        </p:spPr>
        <p:txBody>
          <a:bodyPr lIns="92474" tIns="46237" rIns="92474" bIns="46237"/>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30</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88673" y="4761447"/>
            <a:ext cx="5512416" cy="4509615"/>
          </a:xfrm>
          <a:prstGeom prst="rect">
            <a:avLst/>
          </a:prstGeom>
          <a:noFill/>
          <a:ln>
            <a:miter lim="800000"/>
            <a:headEnd/>
            <a:tailEnd/>
          </a:ln>
        </p:spPr>
        <p:txBody>
          <a:bodyPr lIns="92474" tIns="46237" rIns="92474" bIns="46237"/>
          <a:lstStyle/>
          <a:p>
            <a:pPr eaLnBrk="1" hangingPunct="1"/>
            <a:endParaRPr lang="fr-FR"/>
          </a:p>
        </p:txBody>
      </p:sp>
    </p:spTree>
    <p:extLst>
      <p:ext uri="{BB962C8B-B14F-4D97-AF65-F5344CB8AC3E}">
        <p14:creationId xmlns:p14="http://schemas.microsoft.com/office/powerpoint/2010/main" val="890995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900906" y="9518233"/>
            <a:ext cx="2987305" cy="502105"/>
          </a:xfrm>
          <a:prstGeom prst="rect">
            <a:avLst/>
          </a:prstGeom>
          <a:noFill/>
          <a:ln>
            <a:miter lim="800000"/>
            <a:headEnd/>
            <a:tailEnd/>
          </a:ln>
        </p:spPr>
        <p:txBody>
          <a:bodyPr lIns="92474" tIns="46237" rIns="92474" bIns="46237"/>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31</a:t>
            </a:fld>
            <a:endParaRPr lang="en-US"/>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688673" y="4761447"/>
            <a:ext cx="5512416" cy="4509615"/>
          </a:xfrm>
          <a:prstGeom prst="rect">
            <a:avLst/>
          </a:prstGeom>
          <a:noFill/>
          <a:ln>
            <a:miter lim="800000"/>
            <a:headEnd/>
            <a:tailEnd/>
          </a:ln>
        </p:spPr>
        <p:txBody>
          <a:bodyPr lIns="92474" tIns="46237" rIns="92474" bIns="46237"/>
          <a:lstStyle/>
          <a:p>
            <a:pPr eaLnBrk="1" hangingPunct="1"/>
            <a:endParaRPr lang="fr-FR"/>
          </a:p>
        </p:txBody>
      </p:sp>
    </p:spTree>
    <p:extLst>
      <p:ext uri="{BB962C8B-B14F-4D97-AF65-F5344CB8AC3E}">
        <p14:creationId xmlns:p14="http://schemas.microsoft.com/office/powerpoint/2010/main" val="253271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4294967295"/>
          </p:nvPr>
        </p:nvSpPr>
        <p:spPr bwMode="auto">
          <a:xfrm>
            <a:off x="3886527" y="9494110"/>
            <a:ext cx="2976292" cy="500832"/>
          </a:xfrm>
          <a:prstGeom prst="rect">
            <a:avLst/>
          </a:prstGeom>
          <a:noFill/>
          <a:ln>
            <a:miter lim="800000"/>
            <a:headEnd/>
            <a:tailEnd/>
          </a:ln>
        </p:spPr>
        <p:txBody>
          <a:bodyPr lIns="92179" tIns="46091" rIns="92179" bIns="46091"/>
          <a:lstStyle/>
          <a:p>
            <a:pPr eaLnBrk="0" hangingPunct="0">
              <a:spcBef>
                <a:spcPct val="50000"/>
              </a:spcBef>
              <a:spcAft>
                <a:spcPct val="50000"/>
              </a:spcAft>
              <a:buSzPct val="100000"/>
              <a:buFontTx/>
              <a:buChar char="•"/>
            </a:pPr>
            <a:fld id="{80986986-3A9A-433B-ADB3-62233B468F30}" type="slidenum">
              <a:rPr lang="en-US"/>
              <a:pPr eaLnBrk="0" hangingPunct="0">
                <a:spcBef>
                  <a:spcPct val="50000"/>
                </a:spcBef>
                <a:spcAft>
                  <a:spcPct val="50000"/>
                </a:spcAft>
                <a:buSzPct val="100000"/>
                <a:buFontTx/>
                <a:buChar char="•"/>
              </a:pPr>
              <a:t>38</a:t>
            </a:fld>
            <a:endParaRPr lang="en-US"/>
          </a:p>
        </p:txBody>
      </p:sp>
      <p:sp>
        <p:nvSpPr>
          <p:cNvPr id="129027" name="Rectangle 2"/>
          <p:cNvSpPr>
            <a:spLocks noGrp="1" noRot="1" noChangeAspect="1" noChangeArrowheads="1" noTextEdit="1"/>
          </p:cNvSpPr>
          <p:nvPr>
            <p:ph type="sldImg"/>
          </p:nvPr>
        </p:nvSpPr>
        <p:spPr/>
      </p:sp>
      <p:sp>
        <p:nvSpPr>
          <p:cNvPr id="129028" name="Rectangle 3"/>
          <p:cNvSpPr>
            <a:spLocks noGrp="1" noChangeArrowheads="1"/>
          </p:cNvSpPr>
          <p:nvPr>
            <p:ph type="body" idx="1"/>
          </p:nvPr>
        </p:nvSpPr>
        <p:spPr bwMode="auto">
          <a:xfrm>
            <a:off x="686136" y="4749379"/>
            <a:ext cx="5492094" cy="4498186"/>
          </a:xfrm>
          <a:prstGeom prst="rect">
            <a:avLst/>
          </a:prstGeom>
          <a:noFill/>
          <a:ln>
            <a:miter lim="800000"/>
            <a:headEnd/>
            <a:tailEnd/>
          </a:ln>
        </p:spPr>
        <p:txBody>
          <a:bodyPr lIns="92179" tIns="46091" rIns="92179" bIns="46091"/>
          <a:lstStyle/>
          <a:p>
            <a:pPr eaLnBrk="1" hangingPunct="1"/>
            <a:endParaRPr lang="fr-FR"/>
          </a:p>
        </p:txBody>
      </p:sp>
    </p:spTree>
    <p:extLst>
      <p:ext uri="{BB962C8B-B14F-4D97-AF65-F5344CB8AC3E}">
        <p14:creationId xmlns:p14="http://schemas.microsoft.com/office/powerpoint/2010/main" val="2446099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4294967295"/>
          </p:nvPr>
        </p:nvSpPr>
        <p:spPr bwMode="auto">
          <a:xfrm>
            <a:off x="3886527" y="9494110"/>
            <a:ext cx="2976292" cy="500832"/>
          </a:xfrm>
          <a:prstGeom prst="rect">
            <a:avLst/>
          </a:prstGeom>
          <a:noFill/>
          <a:ln>
            <a:miter lim="800000"/>
            <a:headEnd/>
            <a:tailEnd/>
          </a:ln>
        </p:spPr>
        <p:txBody>
          <a:bodyPr lIns="92179" tIns="46091" rIns="92179" bIns="46091"/>
          <a:lstStyle/>
          <a:p>
            <a:pPr eaLnBrk="0" hangingPunct="0">
              <a:spcBef>
                <a:spcPct val="50000"/>
              </a:spcBef>
              <a:spcAft>
                <a:spcPct val="50000"/>
              </a:spcAft>
              <a:buSzPct val="100000"/>
              <a:buFontTx/>
              <a:buChar char="•"/>
            </a:pPr>
            <a:fld id="{80986986-3A9A-433B-ADB3-62233B468F30}" type="slidenum">
              <a:rPr lang="en-US"/>
              <a:pPr eaLnBrk="0" hangingPunct="0">
                <a:spcBef>
                  <a:spcPct val="50000"/>
                </a:spcBef>
                <a:spcAft>
                  <a:spcPct val="50000"/>
                </a:spcAft>
                <a:buSzPct val="100000"/>
                <a:buFontTx/>
                <a:buChar char="•"/>
              </a:pPr>
              <a:t>39</a:t>
            </a:fld>
            <a:endParaRPr lang="en-US"/>
          </a:p>
        </p:txBody>
      </p:sp>
      <p:sp>
        <p:nvSpPr>
          <p:cNvPr id="129027" name="Rectangle 2"/>
          <p:cNvSpPr>
            <a:spLocks noGrp="1" noRot="1" noChangeAspect="1" noChangeArrowheads="1" noTextEdit="1"/>
          </p:cNvSpPr>
          <p:nvPr>
            <p:ph type="sldImg"/>
          </p:nvPr>
        </p:nvSpPr>
        <p:spPr/>
      </p:sp>
      <p:sp>
        <p:nvSpPr>
          <p:cNvPr id="129028" name="Rectangle 3"/>
          <p:cNvSpPr>
            <a:spLocks noGrp="1" noChangeArrowheads="1"/>
          </p:cNvSpPr>
          <p:nvPr>
            <p:ph type="body" idx="1"/>
          </p:nvPr>
        </p:nvSpPr>
        <p:spPr bwMode="auto">
          <a:xfrm>
            <a:off x="686136" y="4749379"/>
            <a:ext cx="5492094" cy="4498186"/>
          </a:xfrm>
          <a:prstGeom prst="rect">
            <a:avLst/>
          </a:prstGeom>
          <a:noFill/>
          <a:ln>
            <a:miter lim="800000"/>
            <a:headEnd/>
            <a:tailEnd/>
          </a:ln>
        </p:spPr>
        <p:txBody>
          <a:bodyPr lIns="92179" tIns="46091" rIns="92179" bIns="46091"/>
          <a:lstStyle/>
          <a:p>
            <a:pPr eaLnBrk="1" hangingPunct="1"/>
            <a:endParaRPr lang="fr-FR"/>
          </a:p>
        </p:txBody>
      </p:sp>
    </p:spTree>
    <p:extLst>
      <p:ext uri="{BB962C8B-B14F-4D97-AF65-F5344CB8AC3E}">
        <p14:creationId xmlns:p14="http://schemas.microsoft.com/office/powerpoint/2010/main" val="2933400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4294967295"/>
          </p:nvPr>
        </p:nvSpPr>
        <p:spPr bwMode="auto">
          <a:xfrm>
            <a:off x="3886527" y="9494110"/>
            <a:ext cx="2976292" cy="500832"/>
          </a:xfrm>
          <a:prstGeom prst="rect">
            <a:avLst/>
          </a:prstGeom>
          <a:noFill/>
          <a:ln>
            <a:miter lim="800000"/>
            <a:headEnd/>
            <a:tailEnd/>
          </a:ln>
        </p:spPr>
        <p:txBody>
          <a:bodyPr lIns="92179" tIns="46091" rIns="92179" bIns="46091"/>
          <a:lstStyle/>
          <a:p>
            <a:pPr eaLnBrk="0" hangingPunct="0">
              <a:spcBef>
                <a:spcPct val="50000"/>
              </a:spcBef>
              <a:spcAft>
                <a:spcPct val="50000"/>
              </a:spcAft>
              <a:buSzPct val="100000"/>
              <a:buFontTx/>
              <a:buChar char="•"/>
            </a:pPr>
            <a:fld id="{80986986-3A9A-433B-ADB3-62233B468F30}" type="slidenum">
              <a:rPr lang="en-US"/>
              <a:pPr eaLnBrk="0" hangingPunct="0">
                <a:spcBef>
                  <a:spcPct val="50000"/>
                </a:spcBef>
                <a:spcAft>
                  <a:spcPct val="50000"/>
                </a:spcAft>
                <a:buSzPct val="100000"/>
                <a:buFontTx/>
                <a:buChar char="•"/>
              </a:pPr>
              <a:t>40</a:t>
            </a:fld>
            <a:endParaRPr lang="en-US"/>
          </a:p>
        </p:txBody>
      </p:sp>
      <p:sp>
        <p:nvSpPr>
          <p:cNvPr id="129027" name="Rectangle 2"/>
          <p:cNvSpPr>
            <a:spLocks noGrp="1" noRot="1" noChangeAspect="1" noChangeArrowheads="1" noTextEdit="1"/>
          </p:cNvSpPr>
          <p:nvPr>
            <p:ph type="sldImg"/>
          </p:nvPr>
        </p:nvSpPr>
        <p:spPr/>
      </p:sp>
      <p:sp>
        <p:nvSpPr>
          <p:cNvPr id="129028" name="Rectangle 3"/>
          <p:cNvSpPr>
            <a:spLocks noGrp="1" noChangeArrowheads="1"/>
          </p:cNvSpPr>
          <p:nvPr>
            <p:ph type="body" idx="1"/>
          </p:nvPr>
        </p:nvSpPr>
        <p:spPr bwMode="auto">
          <a:xfrm>
            <a:off x="686136" y="4749379"/>
            <a:ext cx="5492094" cy="4498186"/>
          </a:xfrm>
          <a:prstGeom prst="rect">
            <a:avLst/>
          </a:prstGeom>
          <a:noFill/>
          <a:ln>
            <a:miter lim="800000"/>
            <a:headEnd/>
            <a:tailEnd/>
          </a:ln>
        </p:spPr>
        <p:txBody>
          <a:bodyPr lIns="92179" tIns="46091" rIns="92179" bIns="46091"/>
          <a:lstStyle/>
          <a:p>
            <a:pPr eaLnBrk="1" hangingPunct="1"/>
            <a:endParaRPr lang="fr-FR" dirty="0"/>
          </a:p>
        </p:txBody>
      </p:sp>
    </p:spTree>
    <p:extLst>
      <p:ext uri="{BB962C8B-B14F-4D97-AF65-F5344CB8AC3E}">
        <p14:creationId xmlns:p14="http://schemas.microsoft.com/office/powerpoint/2010/main" val="3989909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886201" y="9494839"/>
            <a:ext cx="2976563"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7" tIns="46099" rIns="92197" bIns="46099"/>
          <a:lstStyle>
            <a:lvl1pPr>
              <a:defRPr sz="1400">
                <a:solidFill>
                  <a:schemeClr val="tx1"/>
                </a:solidFill>
                <a:latin typeface="Bookman Old Style" panose="02050604050505020204" pitchFamily="18" charset="0"/>
                <a:cs typeface="Times New Roman" panose="02020603050405020304" pitchFamily="18" charset="0"/>
              </a:defRPr>
            </a:lvl1pPr>
            <a:lvl2pPr marL="742950" indent="-285750">
              <a:defRPr sz="1400">
                <a:solidFill>
                  <a:schemeClr val="tx1"/>
                </a:solidFill>
                <a:latin typeface="Bookman Old Style" panose="02050604050505020204" pitchFamily="18" charset="0"/>
                <a:cs typeface="Times New Roman" panose="02020603050405020304" pitchFamily="18" charset="0"/>
              </a:defRPr>
            </a:lvl2pPr>
            <a:lvl3pPr marL="1143000" indent="-228600">
              <a:defRPr sz="1400">
                <a:solidFill>
                  <a:schemeClr val="tx1"/>
                </a:solidFill>
                <a:latin typeface="Bookman Old Style" panose="02050604050505020204" pitchFamily="18" charset="0"/>
                <a:cs typeface="Times New Roman" panose="02020603050405020304" pitchFamily="18" charset="0"/>
              </a:defRPr>
            </a:lvl3pPr>
            <a:lvl4pPr marL="1600200" indent="-228600">
              <a:defRPr sz="1400">
                <a:solidFill>
                  <a:schemeClr val="tx1"/>
                </a:solidFill>
                <a:latin typeface="Bookman Old Style" panose="02050604050505020204" pitchFamily="18" charset="0"/>
                <a:cs typeface="Times New Roman" panose="02020603050405020304" pitchFamily="18" charset="0"/>
              </a:defRPr>
            </a:lvl4pPr>
            <a:lvl5pPr marL="2057400" indent="-228600">
              <a:defRPr sz="1400">
                <a:solidFill>
                  <a:schemeClr val="tx1"/>
                </a:solidFill>
                <a:latin typeface="Bookman Old Style" panose="020506040505050202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Bookman Old Style" panose="020506040505050202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Bookman Old Style" panose="020506040505050202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Bookman Old Style" panose="020506040505050202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Bookman Old Style" panose="02050604050505020204" pitchFamily="18" charset="0"/>
                <a:cs typeface="Times New Roman" panose="02020603050405020304" pitchFamily="18" charset="0"/>
              </a:defRPr>
            </a:lvl9pPr>
          </a:lstStyle>
          <a:p>
            <a:pPr>
              <a:spcBef>
                <a:spcPct val="50000"/>
              </a:spcBef>
              <a:spcAft>
                <a:spcPct val="50000"/>
              </a:spcAft>
              <a:buSzPct val="100000"/>
              <a:buFontTx/>
              <a:buChar char="•"/>
            </a:pPr>
            <a:fld id="{6BB21B0D-A740-4F66-9FF4-A6B751001FCD}" type="slidenum">
              <a:rPr lang="en-US" altLang="es-ES"/>
              <a:pPr>
                <a:spcBef>
                  <a:spcPct val="50000"/>
                </a:spcBef>
                <a:spcAft>
                  <a:spcPct val="50000"/>
                </a:spcAft>
                <a:buSzPct val="100000"/>
                <a:buFontTx/>
                <a:buChar char="•"/>
              </a:pPr>
              <a:t>41</a:t>
            </a:fld>
            <a:endParaRPr lang="en-US" altLang="es-ES"/>
          </a:p>
        </p:txBody>
      </p:sp>
      <p:sp>
        <p:nvSpPr>
          <p:cNvPr id="22531" name="Rectangle 2"/>
          <p:cNvSpPr>
            <a:spLocks noGrp="1" noRot="1" noChangeAspect="1" noChangeArrowheads="1" noTextEdit="1"/>
          </p:cNvSpPr>
          <p:nvPr>
            <p:ph type="sldImg"/>
          </p:nvPr>
        </p:nvSpPr>
        <p:spPr/>
      </p:sp>
      <p:sp>
        <p:nvSpPr>
          <p:cNvPr id="22532" name="Rectangle 3"/>
          <p:cNvSpPr>
            <a:spLocks noGrp="1" noChangeArrowheads="1"/>
          </p:cNvSpPr>
          <p:nvPr>
            <p:ph type="body" idx="1"/>
          </p:nvPr>
        </p:nvSpPr>
        <p:spPr bwMode="auto">
          <a:xfrm>
            <a:off x="685800" y="4749800"/>
            <a:ext cx="5492750" cy="44973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7" tIns="46099" rIns="92197" bIns="46099"/>
          <a:lstStyle/>
          <a:p>
            <a:pPr eaLnBrk="1" hangingPunct="1"/>
            <a:endParaRPr lang="fr-FR" altLang="es-ES">
              <a:latin typeface="Arial" panose="020B0604020202020204" pitchFamily="34" charset="0"/>
            </a:endParaRPr>
          </a:p>
        </p:txBody>
      </p:sp>
    </p:spTree>
    <p:extLst>
      <p:ext uri="{BB962C8B-B14F-4D97-AF65-F5344CB8AC3E}">
        <p14:creationId xmlns:p14="http://schemas.microsoft.com/office/powerpoint/2010/main" val="400331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3</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93398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4</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230246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5</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125645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38E59-BB6E-3959-1F3A-189B896B7628}"/>
            </a:ext>
          </a:extLst>
        </p:cNvPr>
        <p:cNvGrpSpPr/>
        <p:nvPr/>
      </p:nvGrpSpPr>
      <p:grpSpPr>
        <a:xfrm>
          <a:off x="0" y="0"/>
          <a:ext cx="0" cy="0"/>
          <a:chOff x="0" y="0"/>
          <a:chExt cx="0" cy="0"/>
        </a:xfrm>
      </p:grpSpPr>
      <p:sp>
        <p:nvSpPr>
          <p:cNvPr id="89090" name="Rectangle 7">
            <a:extLst>
              <a:ext uri="{FF2B5EF4-FFF2-40B4-BE49-F238E27FC236}">
                <a16:creationId xmlns:a16="http://schemas.microsoft.com/office/drawing/2014/main" id="{1A45E4A5-38B0-077C-F0EF-372DA59C0CEE}"/>
              </a:ext>
            </a:extLst>
          </p:cNvPr>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6</a:t>
            </a:fld>
            <a:endParaRPr lang="en-US"/>
          </a:p>
        </p:txBody>
      </p:sp>
      <p:sp>
        <p:nvSpPr>
          <p:cNvPr id="89091" name="Rectangle 2">
            <a:extLst>
              <a:ext uri="{FF2B5EF4-FFF2-40B4-BE49-F238E27FC236}">
                <a16:creationId xmlns:a16="http://schemas.microsoft.com/office/drawing/2014/main" id="{1CB98745-22EF-A65A-1C45-E94BFDECF742}"/>
              </a:ext>
            </a:extLst>
          </p:cNvPr>
          <p:cNvSpPr>
            <a:spLocks noGrp="1" noRot="1" noChangeAspect="1" noChangeArrowheads="1" noTextEdit="1"/>
          </p:cNvSpPr>
          <p:nvPr>
            <p:ph type="sldImg"/>
          </p:nvPr>
        </p:nvSpPr>
        <p:spPr/>
      </p:sp>
      <p:sp>
        <p:nvSpPr>
          <p:cNvPr id="89092" name="Rectangle 3">
            <a:extLst>
              <a:ext uri="{FF2B5EF4-FFF2-40B4-BE49-F238E27FC236}">
                <a16:creationId xmlns:a16="http://schemas.microsoft.com/office/drawing/2014/main" id="{BB805D78-AAEF-EAF4-FEE6-3C03D634B6B1}"/>
              </a:ext>
            </a:extLst>
          </p:cNvPr>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a:p>
        </p:txBody>
      </p:sp>
    </p:spTree>
    <p:extLst>
      <p:ext uri="{BB962C8B-B14F-4D97-AF65-F5344CB8AC3E}">
        <p14:creationId xmlns:p14="http://schemas.microsoft.com/office/powerpoint/2010/main" val="215039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C9721-EA3A-207C-4A47-F6C4A0BD7878}"/>
            </a:ext>
          </a:extLst>
        </p:cNvPr>
        <p:cNvGrpSpPr/>
        <p:nvPr/>
      </p:nvGrpSpPr>
      <p:grpSpPr>
        <a:xfrm>
          <a:off x="0" y="0"/>
          <a:ext cx="0" cy="0"/>
          <a:chOff x="0" y="0"/>
          <a:chExt cx="0" cy="0"/>
        </a:xfrm>
      </p:grpSpPr>
      <p:sp>
        <p:nvSpPr>
          <p:cNvPr id="89090" name="Rectangle 7">
            <a:extLst>
              <a:ext uri="{FF2B5EF4-FFF2-40B4-BE49-F238E27FC236}">
                <a16:creationId xmlns:a16="http://schemas.microsoft.com/office/drawing/2014/main" id="{A383E277-806B-9A0C-2887-FC8321FBD678}"/>
              </a:ext>
            </a:extLst>
          </p:cNvPr>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7</a:t>
            </a:fld>
            <a:endParaRPr lang="en-US"/>
          </a:p>
        </p:txBody>
      </p:sp>
      <p:sp>
        <p:nvSpPr>
          <p:cNvPr id="89091" name="Rectangle 2">
            <a:extLst>
              <a:ext uri="{FF2B5EF4-FFF2-40B4-BE49-F238E27FC236}">
                <a16:creationId xmlns:a16="http://schemas.microsoft.com/office/drawing/2014/main" id="{4FC10AD5-C40E-33C8-F66F-6247F10317A9}"/>
              </a:ext>
            </a:extLst>
          </p:cNvPr>
          <p:cNvSpPr>
            <a:spLocks noGrp="1" noRot="1" noChangeAspect="1" noChangeArrowheads="1" noTextEdit="1"/>
          </p:cNvSpPr>
          <p:nvPr>
            <p:ph type="sldImg"/>
          </p:nvPr>
        </p:nvSpPr>
        <p:spPr/>
      </p:sp>
      <p:sp>
        <p:nvSpPr>
          <p:cNvPr id="89092" name="Rectangle 3">
            <a:extLst>
              <a:ext uri="{FF2B5EF4-FFF2-40B4-BE49-F238E27FC236}">
                <a16:creationId xmlns:a16="http://schemas.microsoft.com/office/drawing/2014/main" id="{E9A07EB3-3521-EA6E-388A-D4C97F09054D}"/>
              </a:ext>
            </a:extLst>
          </p:cNvPr>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a:p>
        </p:txBody>
      </p:sp>
    </p:spTree>
    <p:extLst>
      <p:ext uri="{BB962C8B-B14F-4D97-AF65-F5344CB8AC3E}">
        <p14:creationId xmlns:p14="http://schemas.microsoft.com/office/powerpoint/2010/main" val="316116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2576-DCEB-1744-ECEE-1ED6C7AC2BBC}"/>
            </a:ext>
          </a:extLst>
        </p:cNvPr>
        <p:cNvGrpSpPr/>
        <p:nvPr/>
      </p:nvGrpSpPr>
      <p:grpSpPr>
        <a:xfrm>
          <a:off x="0" y="0"/>
          <a:ext cx="0" cy="0"/>
          <a:chOff x="0" y="0"/>
          <a:chExt cx="0" cy="0"/>
        </a:xfrm>
      </p:grpSpPr>
      <p:sp>
        <p:nvSpPr>
          <p:cNvPr id="89090" name="Rectangle 7">
            <a:extLst>
              <a:ext uri="{FF2B5EF4-FFF2-40B4-BE49-F238E27FC236}">
                <a16:creationId xmlns:a16="http://schemas.microsoft.com/office/drawing/2014/main" id="{4399A763-C22A-0EEA-6CDB-C609BC8FB994}"/>
              </a:ext>
            </a:extLst>
          </p:cNvPr>
          <p:cNvSpPr>
            <a:spLocks noGrp="1" noChangeArrowheads="1"/>
          </p:cNvSpPr>
          <p:nvPr>
            <p:ph type="sldNum" sz="quarter" idx="4294967295"/>
          </p:nvPr>
        </p:nvSpPr>
        <p:spPr bwMode="auto">
          <a:xfrm>
            <a:off x="3886525" y="9494110"/>
            <a:ext cx="2976292" cy="500832"/>
          </a:xfrm>
          <a:prstGeom prst="rect">
            <a:avLst/>
          </a:prstGeom>
          <a:noFill/>
          <a:ln>
            <a:miter lim="800000"/>
            <a:headEnd/>
            <a:tailEnd/>
          </a:ln>
        </p:spPr>
        <p:txBody>
          <a:bodyPr lIns="92197" tIns="46099" rIns="92197" bIns="46099"/>
          <a:lstStyle/>
          <a:p>
            <a:pPr eaLnBrk="0" hangingPunct="0">
              <a:spcBef>
                <a:spcPct val="50000"/>
              </a:spcBef>
              <a:spcAft>
                <a:spcPct val="50000"/>
              </a:spcAft>
              <a:buSzPct val="100000"/>
              <a:buFontTx/>
              <a:buChar char="•"/>
            </a:pPr>
            <a:fld id="{20B7ABDA-AC3C-4648-AA50-4AE003E722EA}" type="slidenum">
              <a:rPr lang="en-US"/>
              <a:pPr eaLnBrk="0" hangingPunct="0">
                <a:spcBef>
                  <a:spcPct val="50000"/>
                </a:spcBef>
                <a:spcAft>
                  <a:spcPct val="50000"/>
                </a:spcAft>
                <a:buSzPct val="100000"/>
                <a:buFontTx/>
                <a:buChar char="•"/>
              </a:pPr>
              <a:t>8</a:t>
            </a:fld>
            <a:endParaRPr lang="en-US"/>
          </a:p>
        </p:txBody>
      </p:sp>
      <p:sp>
        <p:nvSpPr>
          <p:cNvPr id="89091" name="Rectangle 2">
            <a:extLst>
              <a:ext uri="{FF2B5EF4-FFF2-40B4-BE49-F238E27FC236}">
                <a16:creationId xmlns:a16="http://schemas.microsoft.com/office/drawing/2014/main" id="{3D58D784-16CC-06F2-7BB3-4FEFE1D39038}"/>
              </a:ext>
            </a:extLst>
          </p:cNvPr>
          <p:cNvSpPr>
            <a:spLocks noGrp="1" noRot="1" noChangeAspect="1" noChangeArrowheads="1" noTextEdit="1"/>
          </p:cNvSpPr>
          <p:nvPr>
            <p:ph type="sldImg"/>
          </p:nvPr>
        </p:nvSpPr>
        <p:spPr/>
      </p:sp>
      <p:sp>
        <p:nvSpPr>
          <p:cNvPr id="89092" name="Rectangle 3">
            <a:extLst>
              <a:ext uri="{FF2B5EF4-FFF2-40B4-BE49-F238E27FC236}">
                <a16:creationId xmlns:a16="http://schemas.microsoft.com/office/drawing/2014/main" id="{542C3FDA-3A5A-3749-EED3-93484851F186}"/>
              </a:ext>
            </a:extLst>
          </p:cNvPr>
          <p:cNvSpPr>
            <a:spLocks noGrp="1" noChangeArrowheads="1"/>
          </p:cNvSpPr>
          <p:nvPr>
            <p:ph type="body" idx="1"/>
          </p:nvPr>
        </p:nvSpPr>
        <p:spPr bwMode="auto">
          <a:xfrm>
            <a:off x="686134" y="4749379"/>
            <a:ext cx="5492094" cy="4498186"/>
          </a:xfrm>
          <a:prstGeom prst="rect">
            <a:avLst/>
          </a:prstGeom>
          <a:noFill/>
          <a:ln>
            <a:miter lim="800000"/>
            <a:headEnd/>
            <a:tailEnd/>
          </a:ln>
        </p:spPr>
        <p:txBody>
          <a:bodyPr lIns="92197" tIns="46099" rIns="92197" bIns="46099"/>
          <a:lstStyle/>
          <a:p>
            <a:pPr eaLnBrk="1" hangingPunct="1"/>
            <a:endParaRPr lang="fr-FR"/>
          </a:p>
        </p:txBody>
      </p:sp>
    </p:spTree>
    <p:extLst>
      <p:ext uri="{BB962C8B-B14F-4D97-AF65-F5344CB8AC3E}">
        <p14:creationId xmlns:p14="http://schemas.microsoft.com/office/powerpoint/2010/main" val="9303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900908" y="9518233"/>
            <a:ext cx="2987305" cy="502105"/>
          </a:xfrm>
          <a:prstGeom prst="rect">
            <a:avLst/>
          </a:prstGeom>
          <a:noFill/>
          <a:ln>
            <a:miter lim="800000"/>
            <a:headEnd/>
            <a:tailEnd/>
          </a:ln>
        </p:spPr>
        <p:txBody>
          <a:bodyPr lIns="92456" tIns="46229" rIns="92456" bIns="46229"/>
          <a:lstStyle/>
          <a:p>
            <a:pPr eaLnBrk="0" hangingPunct="0">
              <a:spcBef>
                <a:spcPct val="50000"/>
              </a:spcBef>
              <a:spcAft>
                <a:spcPct val="50000"/>
              </a:spcAft>
              <a:buSzPct val="100000"/>
              <a:buFontTx/>
              <a:buChar char="•"/>
            </a:pPr>
            <a:fld id="{C133BDA6-24CE-4D5B-A2A1-2257BED44613}" type="slidenum">
              <a:rPr lang="en-US"/>
              <a:pPr eaLnBrk="0" hangingPunct="0">
                <a:spcBef>
                  <a:spcPct val="50000"/>
                </a:spcBef>
                <a:spcAft>
                  <a:spcPct val="50000"/>
                </a:spcAft>
                <a:buSzPct val="100000"/>
                <a:buFontTx/>
                <a:buChar char="•"/>
              </a:pPr>
              <a:t>9</a:t>
            </a:fld>
            <a:endParaRPr lang="en-US"/>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bwMode="auto">
          <a:xfrm>
            <a:off x="688675" y="4761447"/>
            <a:ext cx="5512416" cy="4509615"/>
          </a:xfrm>
          <a:prstGeom prst="rect">
            <a:avLst/>
          </a:prstGeom>
          <a:noFill/>
          <a:ln>
            <a:miter lim="800000"/>
            <a:headEnd/>
            <a:tailEnd/>
          </a:ln>
        </p:spPr>
        <p:txBody>
          <a:bodyPr lIns="92456" tIns="46229" rIns="92456" bIns="46229"/>
          <a:lstStyle/>
          <a:p>
            <a:pPr eaLnBrk="1" hangingPunct="1"/>
            <a:endParaRPr lang="fr-FR"/>
          </a:p>
        </p:txBody>
      </p:sp>
    </p:spTree>
    <p:extLst>
      <p:ext uri="{BB962C8B-B14F-4D97-AF65-F5344CB8AC3E}">
        <p14:creationId xmlns:p14="http://schemas.microsoft.com/office/powerpoint/2010/main" val="422098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Rectangle 4"/>
          <p:cNvSpPr>
            <a:spLocks noChangeArrowheads="1"/>
          </p:cNvSpPr>
          <p:nvPr/>
        </p:nvSpPr>
        <p:spPr bwMode="auto">
          <a:xfrm>
            <a:off x="8215313" y="6648450"/>
            <a:ext cx="720725" cy="200025"/>
          </a:xfrm>
          <a:prstGeom prst="rect">
            <a:avLst/>
          </a:prstGeom>
          <a:noFill/>
          <a:ln w="12700">
            <a:noFill/>
            <a:miter lim="800000"/>
            <a:headEnd/>
            <a:tailEnd/>
          </a:ln>
          <a:effectLst/>
        </p:spPr>
        <p:txBody>
          <a:bodyPr lIns="0" tIns="0" rIns="0" bIns="0" anchor="ctr"/>
          <a:lstStyle/>
          <a:p>
            <a:pPr algn="r" eaLnBrk="0" hangingPunct="0">
              <a:spcBef>
                <a:spcPct val="50000"/>
              </a:spcBef>
              <a:defRPr/>
            </a:pPr>
            <a:fld id="{6D05E05F-9138-4614-8CDF-AB69F4EB04D7}" type="slidenum">
              <a:rPr lang="es-ES" sz="900"/>
              <a:pPr algn="r" eaLnBrk="0" hangingPunct="0">
                <a:spcBef>
                  <a:spcPct val="50000"/>
                </a:spcBef>
                <a:defRPr/>
              </a:pPr>
              <a:t>‹Nº›</a:t>
            </a:fld>
            <a:r>
              <a:rPr lang="es-ES" sz="900"/>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6" name="Rectangle 24"/>
          <p:cNvSpPr>
            <a:spLocks noGrp="1" noChangeArrowheads="1"/>
          </p:cNvSpPr>
          <p:nvPr>
            <p:ph type="sldNum" sz="quarter" idx="11"/>
          </p:nvPr>
        </p:nvSpPr>
        <p:spPr/>
        <p:txBody>
          <a:bodyPr/>
          <a:lstStyle>
            <a:lvl1pPr>
              <a:defRPr/>
            </a:lvl1pPr>
          </a:lstStyle>
          <a:p>
            <a:pPr>
              <a:defRPr/>
            </a:pPr>
            <a:fld id="{984BD2D2-454E-4FD5-A7FE-3BCBA6768F29}"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6" name="Rectangle 24"/>
          <p:cNvSpPr>
            <a:spLocks noGrp="1" noChangeArrowheads="1"/>
          </p:cNvSpPr>
          <p:nvPr>
            <p:ph type="sldNum" sz="quarter" idx="11"/>
          </p:nvPr>
        </p:nvSpPr>
        <p:spPr/>
        <p:txBody>
          <a:bodyPr/>
          <a:lstStyle>
            <a:lvl1pPr>
              <a:defRPr/>
            </a:lvl1pPr>
          </a:lstStyle>
          <a:p>
            <a:pPr>
              <a:defRPr/>
            </a:pPr>
            <a:fld id="{A452CE40-280C-48D4-85B3-005D8F4A5C17}"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5" name="Rectangle 24"/>
          <p:cNvSpPr>
            <a:spLocks noGrp="1" noChangeArrowheads="1"/>
          </p:cNvSpPr>
          <p:nvPr>
            <p:ph type="sldNum" sz="quarter" idx="11"/>
          </p:nvPr>
        </p:nvSpPr>
        <p:spPr/>
        <p:txBody>
          <a:bodyPr/>
          <a:lstStyle>
            <a:lvl1pPr>
              <a:defRPr/>
            </a:lvl1pPr>
          </a:lstStyle>
          <a:p>
            <a:pPr>
              <a:defRPr/>
            </a:pPr>
            <a:fld id="{528AB6C6-92ED-4502-A8F3-27C95E199274}"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67513" y="354013"/>
            <a:ext cx="2205037" cy="5665787"/>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152400" y="354013"/>
            <a:ext cx="6462713" cy="566578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5" name="Rectangle 24"/>
          <p:cNvSpPr>
            <a:spLocks noGrp="1" noChangeArrowheads="1"/>
          </p:cNvSpPr>
          <p:nvPr>
            <p:ph type="sldNum" sz="quarter" idx="11"/>
          </p:nvPr>
        </p:nvSpPr>
        <p:spPr/>
        <p:txBody>
          <a:bodyPr/>
          <a:lstStyle>
            <a:lvl1pPr>
              <a:defRPr/>
            </a:lvl1pPr>
          </a:lstStyle>
          <a:p>
            <a:pPr>
              <a:defRPr/>
            </a:pPr>
            <a:fld id="{9336D652-080A-408F-A491-673AABA801A5}"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1F80E8C-D0FD-4663-B57F-01E45849C6C9}" type="slidenum">
              <a:rPr lang="es-ES"/>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3748F38-A09B-4682-A105-913405D429AE}"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F2D8A20-FA07-4B77-9952-9377E3C4DADA}" type="slidenum">
              <a:rPr lang="es-ES"/>
              <a:pPr>
                <a:defRPr/>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859A8AF9-57E7-4028-8EBE-73332C33EE58}" type="slidenum">
              <a:rPr lang="es-ES"/>
              <a:pPr>
                <a:defRPr/>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2EFD80F-4928-4F42-A767-C05113A6FA92}" type="slidenum">
              <a:rPr lang="es-ES"/>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02F53833-6FFF-4B98-90C3-35BE47CBF178}"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52400" y="354013"/>
            <a:ext cx="8820150" cy="800100"/>
          </a:xfrm>
        </p:spPr>
        <p:txBody>
          <a:bodyPr/>
          <a:lstStyle/>
          <a:p>
            <a:r>
              <a:rPr lang="es-ES" dirty="0"/>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24"/>
          <p:cNvSpPr>
            <a:spLocks noGrp="1" noChangeArrowheads="1"/>
          </p:cNvSpPr>
          <p:nvPr>
            <p:ph type="sldNum" sz="quarter" idx="10"/>
          </p:nvPr>
        </p:nvSpPr>
        <p:spPr>
          <a:xfrm>
            <a:off x="8458200" y="6642100"/>
            <a:ext cx="514350" cy="152400"/>
          </a:xfrm>
        </p:spPr>
        <p:txBody>
          <a:bodyPr/>
          <a:lstStyle>
            <a:lvl1pPr>
              <a:defRPr/>
            </a:lvl1pPr>
          </a:lstStyle>
          <a:p>
            <a:pPr>
              <a:defRPr/>
            </a:pPr>
            <a:fld id="{FDBB4E1B-3793-44E4-8EA2-1CC8B6C2CEB8}" type="slidenum">
              <a:rPr lang="es-ES"/>
              <a:pPr>
                <a:defRPr/>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0A63C80D-E61A-49FE-8FAD-E93077C73AA3}" type="slidenum">
              <a:rPr lang="es-ES"/>
              <a:pPr>
                <a:defRPr/>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8DBA311A-323E-4A94-AE10-560A69EBB888}" type="slidenum">
              <a:rPr lang="es-ES"/>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8CD29B45-2A76-4DCE-A046-9110B70CF0D4}" type="slidenum">
              <a:rPr lang="es-ES"/>
              <a:pPr>
                <a:defRPr/>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CD5EEFD-9E99-435E-B139-D189EB63CA39}" type="slidenum">
              <a:rPr lang="es-ES"/>
              <a:pPr>
                <a:defRPr/>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EB07229-6DC2-4A45-8014-151669607C0C}"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pie de página"/>
          <p:cNvSpPr>
            <a:spLocks noGrp="1"/>
          </p:cNvSpPr>
          <p:nvPr>
            <p:ph type="ftr" sz="quarter" idx="10"/>
          </p:nvPr>
        </p:nvSpPr>
        <p:spPr>
          <a:xfrm>
            <a:off x="152400" y="6635750"/>
            <a:ext cx="8091488" cy="152400"/>
          </a:xfrm>
        </p:spPr>
        <p:txBody>
          <a:bodyPr/>
          <a:lstStyle>
            <a:lvl1pPr>
              <a:defRPr/>
            </a:lvl1pPr>
          </a:lstStyle>
          <a:p>
            <a:pPr>
              <a:defRPr/>
            </a:pPr>
            <a:endParaRPr lang="es-ES"/>
          </a:p>
        </p:txBody>
      </p:sp>
      <p:sp>
        <p:nvSpPr>
          <p:cNvPr id="4" name="3 Marcador de número de diapositiva"/>
          <p:cNvSpPr>
            <a:spLocks noGrp="1"/>
          </p:cNvSpPr>
          <p:nvPr>
            <p:ph type="sldNum" sz="quarter" idx="11"/>
          </p:nvPr>
        </p:nvSpPr>
        <p:spPr/>
        <p:txBody>
          <a:bodyPr/>
          <a:lstStyle>
            <a:lvl1pPr>
              <a:defRPr/>
            </a:lvl1pPr>
          </a:lstStyle>
          <a:p>
            <a:pPr>
              <a:defRPr/>
            </a:pPr>
            <a:fld id="{1B08D983-B2B3-4350-A794-69DC87BF3E35}"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pie de página"/>
          <p:cNvSpPr>
            <a:spLocks noGrp="1"/>
          </p:cNvSpPr>
          <p:nvPr>
            <p:ph type="ftr" sz="quarter" idx="10"/>
          </p:nvPr>
        </p:nvSpPr>
        <p:spPr>
          <a:xfrm>
            <a:off x="152400" y="6635750"/>
            <a:ext cx="8091488" cy="152400"/>
          </a:xfrm>
        </p:spPr>
        <p:txBody>
          <a:bodyPr/>
          <a:lstStyle>
            <a:lvl1pPr>
              <a:defRPr/>
            </a:lvl1pPr>
          </a:lstStyle>
          <a:p>
            <a:pPr>
              <a:defRPr/>
            </a:pPr>
            <a:endParaRPr lang="es-ES"/>
          </a:p>
        </p:txBody>
      </p:sp>
      <p:sp>
        <p:nvSpPr>
          <p:cNvPr id="4" name="3 Marcador de número de diapositiva"/>
          <p:cNvSpPr>
            <a:spLocks noGrp="1"/>
          </p:cNvSpPr>
          <p:nvPr>
            <p:ph type="sldNum" sz="quarter" idx="11"/>
          </p:nvPr>
        </p:nvSpPr>
        <p:spPr/>
        <p:txBody>
          <a:bodyPr/>
          <a:lstStyle>
            <a:lvl1pPr>
              <a:defRPr/>
            </a:lvl1pPr>
          </a:lstStyle>
          <a:p>
            <a:pPr>
              <a:defRPr/>
            </a:pPr>
            <a:fld id="{6D3EE075-6444-462A-B029-63C8EA2EB763}"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5" name="Rectangle 24"/>
          <p:cNvSpPr>
            <a:spLocks noGrp="1" noChangeArrowheads="1"/>
          </p:cNvSpPr>
          <p:nvPr>
            <p:ph type="sldNum" sz="quarter" idx="11"/>
          </p:nvPr>
        </p:nvSpPr>
        <p:spPr/>
        <p:txBody>
          <a:bodyPr/>
          <a:lstStyle>
            <a:lvl1pPr>
              <a:defRPr/>
            </a:lvl1pPr>
          </a:lstStyle>
          <a:p>
            <a:pPr>
              <a:defRPr/>
            </a:pPr>
            <a:fld id="{FA290CDB-25EA-41CB-95F1-CDAFCFD86AF8}"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152400" y="1447800"/>
            <a:ext cx="433387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38675" y="1447800"/>
            <a:ext cx="433387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6" name="Rectangle 24"/>
          <p:cNvSpPr>
            <a:spLocks noGrp="1" noChangeArrowheads="1"/>
          </p:cNvSpPr>
          <p:nvPr>
            <p:ph type="sldNum" sz="quarter" idx="11"/>
          </p:nvPr>
        </p:nvSpPr>
        <p:spPr/>
        <p:txBody>
          <a:bodyPr/>
          <a:lstStyle>
            <a:lvl1pPr>
              <a:defRPr/>
            </a:lvl1pPr>
          </a:lstStyle>
          <a:p>
            <a:pPr>
              <a:defRPr/>
            </a:pPr>
            <a:fld id="{B39070D2-F8B3-4EF0-81A0-E11712D35EB5}"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8" name="Rectangle 24"/>
          <p:cNvSpPr>
            <a:spLocks noGrp="1" noChangeArrowheads="1"/>
          </p:cNvSpPr>
          <p:nvPr>
            <p:ph type="sldNum" sz="quarter" idx="11"/>
          </p:nvPr>
        </p:nvSpPr>
        <p:spPr/>
        <p:txBody>
          <a:bodyPr/>
          <a:lstStyle>
            <a:lvl1pPr>
              <a:defRPr/>
            </a:lvl1pPr>
          </a:lstStyle>
          <a:p>
            <a:pPr>
              <a:defRPr/>
            </a:pPr>
            <a:fld id="{AB46E80F-A200-403C-8370-F808F5A88923}"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4" name="Rectangle 24"/>
          <p:cNvSpPr>
            <a:spLocks noGrp="1" noChangeArrowheads="1"/>
          </p:cNvSpPr>
          <p:nvPr>
            <p:ph type="sldNum" sz="quarter" idx="11"/>
          </p:nvPr>
        </p:nvSpPr>
        <p:spPr/>
        <p:txBody>
          <a:bodyPr/>
          <a:lstStyle>
            <a:lvl1pPr>
              <a:defRPr/>
            </a:lvl1pPr>
          </a:lstStyle>
          <a:p>
            <a:pPr>
              <a:defRPr/>
            </a:pPr>
            <a:fld id="{A4DC097D-69EE-4168-8766-C61A9A18E618}"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3"/>
          <p:cNvSpPr>
            <a:spLocks noGrp="1" noChangeArrowheads="1"/>
          </p:cNvSpPr>
          <p:nvPr>
            <p:ph type="ftr" sz="quarter" idx="10"/>
          </p:nvPr>
        </p:nvSpPr>
        <p:spPr>
          <a:xfrm>
            <a:off x="152400" y="6635750"/>
            <a:ext cx="8091488" cy="152400"/>
          </a:xfrm>
        </p:spPr>
        <p:txBody>
          <a:bodyPr/>
          <a:lstStyle>
            <a:lvl1pPr>
              <a:defRPr/>
            </a:lvl1pPr>
          </a:lstStyle>
          <a:p>
            <a:pPr>
              <a:defRPr/>
            </a:pPr>
            <a:endParaRPr lang="es-ES"/>
          </a:p>
        </p:txBody>
      </p:sp>
      <p:sp>
        <p:nvSpPr>
          <p:cNvPr id="3" name="Rectangle 24"/>
          <p:cNvSpPr>
            <a:spLocks noGrp="1" noChangeArrowheads="1"/>
          </p:cNvSpPr>
          <p:nvPr>
            <p:ph type="sldNum" sz="quarter" idx="11"/>
          </p:nvPr>
        </p:nvSpPr>
        <p:spPr/>
        <p:txBody>
          <a:bodyPr/>
          <a:lstStyle>
            <a:lvl1pPr>
              <a:defRPr/>
            </a:lvl1pPr>
          </a:lstStyle>
          <a:p>
            <a:pPr>
              <a:defRPr/>
            </a:pPr>
            <a:fld id="{926FBA72-10FF-454B-8F0F-BB88CF9FA945}"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Line 5"/>
          <p:cNvSpPr>
            <a:spLocks noChangeShapeType="1"/>
          </p:cNvSpPr>
          <p:nvPr/>
        </p:nvSpPr>
        <p:spPr bwMode="auto">
          <a:xfrm>
            <a:off x="152400" y="1016000"/>
            <a:ext cx="8820150" cy="0"/>
          </a:xfrm>
          <a:prstGeom prst="line">
            <a:avLst/>
          </a:prstGeom>
          <a:noFill/>
          <a:ln w="38100">
            <a:solidFill>
              <a:srgbClr val="001E9C"/>
            </a:solidFill>
            <a:round/>
            <a:headEnd/>
            <a:tailEnd/>
          </a:ln>
          <a:effectLst/>
        </p:spPr>
        <p:txBody>
          <a:bodyPr wrap="none" anchor="ctr"/>
          <a:lstStyle/>
          <a:p>
            <a:pPr eaLnBrk="0" hangingPunct="0">
              <a:spcBef>
                <a:spcPct val="50000"/>
              </a:spcBef>
              <a:spcAft>
                <a:spcPct val="50000"/>
              </a:spcAft>
              <a:buSzPct val="100000"/>
              <a:buFontTx/>
              <a:buChar char="•"/>
              <a:defRPr/>
            </a:pPr>
            <a:endParaRPr lang="es-ES"/>
          </a:p>
        </p:txBody>
      </p:sp>
      <p:sp>
        <p:nvSpPr>
          <p:cNvPr id="1027" name="Rectangle 20"/>
          <p:cNvSpPr>
            <a:spLocks noGrp="1" noChangeArrowheads="1"/>
          </p:cNvSpPr>
          <p:nvPr>
            <p:ph type="title"/>
          </p:nvPr>
        </p:nvSpPr>
        <p:spPr bwMode="auto">
          <a:xfrm>
            <a:off x="152400" y="354013"/>
            <a:ext cx="74676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8" name="Rectangle 21"/>
          <p:cNvSpPr>
            <a:spLocks noGrp="1" noChangeArrowheads="1"/>
          </p:cNvSpPr>
          <p:nvPr>
            <p:ph type="body" idx="1"/>
          </p:nvPr>
        </p:nvSpPr>
        <p:spPr bwMode="auto">
          <a:xfrm>
            <a:off x="152400" y="1447800"/>
            <a:ext cx="882015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48" name="Rectangle 24"/>
          <p:cNvSpPr>
            <a:spLocks noGrp="1" noChangeArrowheads="1"/>
          </p:cNvSpPr>
          <p:nvPr>
            <p:ph type="sldNum" sz="quarter" idx="4"/>
          </p:nvPr>
        </p:nvSpPr>
        <p:spPr bwMode="auto">
          <a:xfrm>
            <a:off x="8458200" y="6597650"/>
            <a:ext cx="51435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90000"/>
              </a:lnSpc>
              <a:spcBef>
                <a:spcPct val="0"/>
              </a:spcBef>
              <a:spcAft>
                <a:spcPct val="0"/>
              </a:spcAft>
              <a:buSzTx/>
              <a:buFontTx/>
              <a:buNone/>
              <a:defRPr sz="800"/>
            </a:lvl1pPr>
          </a:lstStyle>
          <a:p>
            <a:pPr>
              <a:defRPr/>
            </a:pPr>
            <a:fld id="{3EDBCA86-11A8-4D5B-8CB2-595517C3A4C6}" type="slidenum">
              <a:rPr lang="es-ES"/>
              <a:pPr>
                <a:defRPr/>
              </a:pPr>
              <a:t>‹Nº›</a:t>
            </a:fld>
            <a:endParaRPr lang="es-ES"/>
          </a:p>
        </p:txBody>
      </p:sp>
      <p:sp>
        <p:nvSpPr>
          <p:cNvPr id="1049" name="Line 25"/>
          <p:cNvSpPr>
            <a:spLocks noChangeShapeType="1"/>
          </p:cNvSpPr>
          <p:nvPr userDrawn="1"/>
        </p:nvSpPr>
        <p:spPr bwMode="auto">
          <a:xfrm>
            <a:off x="152400" y="6605588"/>
            <a:ext cx="8820150" cy="0"/>
          </a:xfrm>
          <a:prstGeom prst="line">
            <a:avLst/>
          </a:prstGeom>
          <a:noFill/>
          <a:ln w="38100">
            <a:solidFill>
              <a:srgbClr val="001E9C"/>
            </a:solidFill>
            <a:round/>
            <a:headEnd/>
            <a:tailEnd/>
          </a:ln>
          <a:effectLst/>
        </p:spPr>
        <p:txBody>
          <a:bodyPr wrap="none" anchor="ctr"/>
          <a:lstStyle/>
          <a:p>
            <a:pPr eaLnBrk="0" hangingPunct="0">
              <a:spcBef>
                <a:spcPct val="50000"/>
              </a:spcBef>
              <a:spcAft>
                <a:spcPct val="50000"/>
              </a:spcAft>
              <a:buSzPct val="100000"/>
              <a:buFontTx/>
              <a:buChar char="•"/>
              <a:defRPr/>
            </a:pPr>
            <a:endParaRPr lang="es-ES"/>
          </a:p>
        </p:txBody>
      </p:sp>
      <p:sp>
        <p:nvSpPr>
          <p:cNvPr id="8" name="3 Marcador de pie de página"/>
          <p:cNvSpPr>
            <a:spLocks noGrp="1"/>
          </p:cNvSpPr>
          <p:nvPr userDrawn="1">
            <p:ph type="ftr" sz="quarter" idx="3"/>
          </p:nvPr>
        </p:nvSpPr>
        <p:spPr>
          <a:xfrm>
            <a:off x="152400" y="6672263"/>
            <a:ext cx="8091488" cy="152400"/>
          </a:xfrm>
          <a:prstGeom prst="rect">
            <a:avLst/>
          </a:prstGeom>
          <a:noFill/>
        </p:spPr>
        <p:txBody>
          <a:bodyPr/>
          <a:lstStyle>
            <a:lvl1pPr eaLnBrk="0" hangingPunct="0">
              <a:spcBef>
                <a:spcPct val="50000"/>
              </a:spcBef>
              <a:spcAft>
                <a:spcPct val="50000"/>
              </a:spcAft>
              <a:buSzPct val="100000"/>
              <a:buFontTx/>
              <a:buChar char="•"/>
              <a:defRPr sz="1000" baseline="0"/>
            </a:lvl1pPr>
          </a:lstStyle>
          <a:p>
            <a:pPr>
              <a:defRPr/>
            </a:pPr>
            <a:endParaRPr lang="es-ES"/>
          </a:p>
        </p:txBody>
      </p:sp>
    </p:spTree>
  </p:cSld>
  <p:clrMap bg1="lt1" tx1="dk1" bg2="lt2" tx2="dk2" accent1="accent1" accent2="accent2" accent3="accent3" accent4="accent4" accent5="accent5" accent6="accent6" hlink="hlink" folHlink="folHlink"/>
  <p:sldLayoutIdLst>
    <p:sldLayoutId id="2147491242" r:id="rId1"/>
    <p:sldLayoutId id="2147491243" r:id="rId2"/>
    <p:sldLayoutId id="2147491244" r:id="rId3"/>
    <p:sldLayoutId id="2147491245" r:id="rId4"/>
    <p:sldLayoutId id="2147491246" r:id="rId5"/>
    <p:sldLayoutId id="2147491247" r:id="rId6"/>
    <p:sldLayoutId id="2147491248" r:id="rId7"/>
    <p:sldLayoutId id="2147491249" r:id="rId8"/>
    <p:sldLayoutId id="2147491250" r:id="rId9"/>
    <p:sldLayoutId id="2147491251" r:id="rId10"/>
    <p:sldLayoutId id="2147491252" r:id="rId11"/>
    <p:sldLayoutId id="2147491253" r:id="rId12"/>
    <p:sldLayoutId id="2147491254" r:id="rId13"/>
  </p:sldLayoutIdLst>
  <p:hf hdr="0" ftr="0" dt="0"/>
  <p:txStyles>
    <p:titleStyle>
      <a:lvl1pPr algn="l" rtl="0" eaLnBrk="0" fontAlgn="base" hangingPunct="0">
        <a:spcBef>
          <a:spcPct val="50000"/>
        </a:spcBef>
        <a:spcAft>
          <a:spcPct val="0"/>
        </a:spcAft>
        <a:defRPr sz="4400" b="1">
          <a:solidFill>
            <a:schemeClr val="tx1"/>
          </a:solidFill>
          <a:latin typeface="+mj-lt"/>
          <a:ea typeface="+mj-ea"/>
          <a:cs typeface="+mj-cs"/>
        </a:defRPr>
      </a:lvl1pPr>
      <a:lvl2pPr algn="l" rtl="0" eaLnBrk="0" fontAlgn="base" hangingPunct="0">
        <a:spcBef>
          <a:spcPct val="50000"/>
        </a:spcBef>
        <a:spcAft>
          <a:spcPct val="0"/>
        </a:spcAft>
        <a:defRPr sz="4400" b="1">
          <a:solidFill>
            <a:schemeClr val="tx1"/>
          </a:solidFill>
          <a:latin typeface="Bookman Old Style" pitchFamily="18" charset="0"/>
        </a:defRPr>
      </a:lvl2pPr>
      <a:lvl3pPr algn="l" rtl="0" eaLnBrk="0" fontAlgn="base" hangingPunct="0">
        <a:spcBef>
          <a:spcPct val="50000"/>
        </a:spcBef>
        <a:spcAft>
          <a:spcPct val="0"/>
        </a:spcAft>
        <a:defRPr sz="4400" b="1">
          <a:solidFill>
            <a:schemeClr val="tx1"/>
          </a:solidFill>
          <a:latin typeface="Bookman Old Style" pitchFamily="18" charset="0"/>
        </a:defRPr>
      </a:lvl3pPr>
      <a:lvl4pPr algn="l" rtl="0" eaLnBrk="0" fontAlgn="base" hangingPunct="0">
        <a:spcBef>
          <a:spcPct val="50000"/>
        </a:spcBef>
        <a:spcAft>
          <a:spcPct val="0"/>
        </a:spcAft>
        <a:defRPr sz="4400" b="1">
          <a:solidFill>
            <a:schemeClr val="tx1"/>
          </a:solidFill>
          <a:latin typeface="Bookman Old Style" pitchFamily="18" charset="0"/>
        </a:defRPr>
      </a:lvl4pPr>
      <a:lvl5pPr algn="l" rtl="0" eaLnBrk="0" fontAlgn="base" hangingPunct="0">
        <a:spcBef>
          <a:spcPct val="50000"/>
        </a:spcBef>
        <a:spcAft>
          <a:spcPct val="0"/>
        </a:spcAft>
        <a:defRPr sz="4400" b="1">
          <a:solidFill>
            <a:schemeClr val="tx1"/>
          </a:solidFill>
          <a:latin typeface="Bookman Old Style" pitchFamily="18" charset="0"/>
        </a:defRPr>
      </a:lvl5pPr>
      <a:lvl6pPr marL="457200" algn="l" rtl="0" eaLnBrk="0" fontAlgn="base" hangingPunct="0">
        <a:spcBef>
          <a:spcPct val="50000"/>
        </a:spcBef>
        <a:spcAft>
          <a:spcPct val="0"/>
        </a:spcAft>
        <a:defRPr b="1">
          <a:solidFill>
            <a:schemeClr val="tx1"/>
          </a:solidFill>
          <a:latin typeface="Bookman Old Style" pitchFamily="18" charset="0"/>
        </a:defRPr>
      </a:lvl6pPr>
      <a:lvl7pPr marL="914400" algn="l" rtl="0" eaLnBrk="0" fontAlgn="base" hangingPunct="0">
        <a:spcBef>
          <a:spcPct val="50000"/>
        </a:spcBef>
        <a:spcAft>
          <a:spcPct val="0"/>
        </a:spcAft>
        <a:defRPr b="1">
          <a:solidFill>
            <a:schemeClr val="tx1"/>
          </a:solidFill>
          <a:latin typeface="Bookman Old Style" pitchFamily="18" charset="0"/>
        </a:defRPr>
      </a:lvl7pPr>
      <a:lvl8pPr marL="1371600" algn="l" rtl="0" eaLnBrk="0" fontAlgn="base" hangingPunct="0">
        <a:spcBef>
          <a:spcPct val="50000"/>
        </a:spcBef>
        <a:spcAft>
          <a:spcPct val="0"/>
        </a:spcAft>
        <a:defRPr b="1">
          <a:solidFill>
            <a:schemeClr val="tx1"/>
          </a:solidFill>
          <a:latin typeface="Bookman Old Style" pitchFamily="18" charset="0"/>
        </a:defRPr>
      </a:lvl8pPr>
      <a:lvl9pPr marL="1828800" algn="l" rtl="0" eaLnBrk="0" fontAlgn="base" hangingPunct="0">
        <a:spcBef>
          <a:spcPct val="50000"/>
        </a:spcBef>
        <a:spcAft>
          <a:spcPct val="0"/>
        </a:spcAft>
        <a:defRPr b="1">
          <a:solidFill>
            <a:schemeClr val="tx1"/>
          </a:solidFill>
          <a:latin typeface="Bookman Old Style" pitchFamily="18" charset="0"/>
        </a:defRPr>
      </a:lvl9pPr>
    </p:titleStyle>
    <p:bodyStyle>
      <a:lvl1pPr marL="284163" indent="-284163" algn="l" rtl="0" eaLnBrk="0" fontAlgn="base" hangingPunct="0">
        <a:spcBef>
          <a:spcPct val="50000"/>
        </a:spcBef>
        <a:spcAft>
          <a:spcPct val="0"/>
        </a:spcAft>
        <a:buSzPct val="100000"/>
        <a:buChar char="•"/>
        <a:defRPr sz="1600">
          <a:solidFill>
            <a:schemeClr val="tx1"/>
          </a:solidFill>
          <a:latin typeface="+mn-lt"/>
          <a:ea typeface="+mn-ea"/>
          <a:cs typeface="+mn-cs"/>
        </a:defRPr>
      </a:lvl1pPr>
      <a:lvl2pPr marL="576263" indent="-290513" algn="l" rtl="0" eaLnBrk="0" fontAlgn="base" hangingPunct="0">
        <a:spcBef>
          <a:spcPct val="30000"/>
        </a:spcBef>
        <a:spcAft>
          <a:spcPct val="0"/>
        </a:spcAft>
        <a:buChar char="-"/>
        <a:defRPr sz="1600">
          <a:solidFill>
            <a:schemeClr val="tx1"/>
          </a:solidFill>
          <a:latin typeface="+mn-lt"/>
        </a:defRPr>
      </a:lvl2pPr>
      <a:lvl3pPr marL="858838" indent="-280988" algn="l" rtl="0" eaLnBrk="0" fontAlgn="base" hangingPunct="0">
        <a:spcBef>
          <a:spcPct val="10000"/>
        </a:spcBef>
        <a:spcAft>
          <a:spcPct val="0"/>
        </a:spcAft>
        <a:buChar char="•"/>
        <a:defRPr sz="1600">
          <a:solidFill>
            <a:schemeClr val="tx1"/>
          </a:solidFill>
          <a:latin typeface="+mn-lt"/>
        </a:defRPr>
      </a:lvl3pPr>
      <a:lvl4pPr marL="1622425" indent="-195263" algn="l" rtl="0" eaLnBrk="0" fontAlgn="base" hangingPunct="0">
        <a:spcBef>
          <a:spcPct val="30000"/>
        </a:spcBef>
        <a:spcAft>
          <a:spcPct val="30000"/>
        </a:spcAft>
        <a:buSzPct val="70000"/>
        <a:buFont typeface="Wingdings" pitchFamily="2" charset="2"/>
        <a:buChar char="n"/>
        <a:defRPr sz="1600">
          <a:solidFill>
            <a:srgbClr val="172450"/>
          </a:solidFill>
          <a:latin typeface="+mn-lt"/>
        </a:defRPr>
      </a:lvl4pPr>
      <a:lvl5pPr marL="1992313" indent="-179388" algn="l" rtl="0" eaLnBrk="0" fontAlgn="base" hangingPunct="0">
        <a:spcBef>
          <a:spcPct val="30000"/>
        </a:spcBef>
        <a:spcAft>
          <a:spcPct val="30000"/>
        </a:spcAft>
        <a:buSzPct val="70000"/>
        <a:buFont typeface="Wingdings" pitchFamily="2" charset="2"/>
        <a:buChar char="n"/>
        <a:defRPr sz="1600">
          <a:solidFill>
            <a:srgbClr val="172450"/>
          </a:solidFill>
          <a:latin typeface="+mn-lt"/>
        </a:defRPr>
      </a:lvl5pPr>
      <a:lvl6pPr marL="2449513" indent="-179388" algn="l" rtl="0" eaLnBrk="0" fontAlgn="base" hangingPunct="0">
        <a:spcBef>
          <a:spcPct val="30000"/>
        </a:spcBef>
        <a:spcAft>
          <a:spcPct val="30000"/>
        </a:spcAft>
        <a:buSzPct val="70000"/>
        <a:buFont typeface="Wingdings" pitchFamily="2" charset="2"/>
        <a:buChar char="n"/>
        <a:defRPr sz="1600">
          <a:solidFill>
            <a:srgbClr val="172450"/>
          </a:solidFill>
          <a:latin typeface="+mn-lt"/>
        </a:defRPr>
      </a:lvl6pPr>
      <a:lvl7pPr marL="2906713" indent="-179388" algn="l" rtl="0" eaLnBrk="0" fontAlgn="base" hangingPunct="0">
        <a:spcBef>
          <a:spcPct val="30000"/>
        </a:spcBef>
        <a:spcAft>
          <a:spcPct val="30000"/>
        </a:spcAft>
        <a:buSzPct val="70000"/>
        <a:buFont typeface="Wingdings" pitchFamily="2" charset="2"/>
        <a:buChar char="n"/>
        <a:defRPr sz="1600">
          <a:solidFill>
            <a:srgbClr val="172450"/>
          </a:solidFill>
          <a:latin typeface="+mn-lt"/>
        </a:defRPr>
      </a:lvl7pPr>
      <a:lvl8pPr marL="3363913" indent="-179388" algn="l" rtl="0" eaLnBrk="0" fontAlgn="base" hangingPunct="0">
        <a:spcBef>
          <a:spcPct val="30000"/>
        </a:spcBef>
        <a:spcAft>
          <a:spcPct val="30000"/>
        </a:spcAft>
        <a:buSzPct val="70000"/>
        <a:buFont typeface="Wingdings" pitchFamily="2" charset="2"/>
        <a:buChar char="n"/>
        <a:defRPr sz="1600">
          <a:solidFill>
            <a:srgbClr val="172450"/>
          </a:solidFill>
          <a:latin typeface="+mn-lt"/>
        </a:defRPr>
      </a:lvl8pPr>
      <a:lvl9pPr marL="3821113" indent="-179388" algn="l" rtl="0" eaLnBrk="0" fontAlgn="base" hangingPunct="0">
        <a:spcBef>
          <a:spcPct val="30000"/>
        </a:spcBef>
        <a:spcAft>
          <a:spcPct val="30000"/>
        </a:spcAft>
        <a:buSzPct val="70000"/>
        <a:buFont typeface="Wingdings" pitchFamily="2" charset="2"/>
        <a:buChar char="n"/>
        <a:defRPr sz="1600">
          <a:solidFill>
            <a:srgbClr val="172450"/>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2051"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spcAft>
                <a:spcPct val="50000"/>
              </a:spcAft>
              <a:buSzPct val="100000"/>
              <a:buFontTx/>
              <a:buChar char="•"/>
              <a:defRPr sz="1200">
                <a:solidFill>
                  <a:schemeClr val="tx1">
                    <a:tint val="75000"/>
                  </a:schemeClr>
                </a:solidFill>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spcAft>
                <a:spcPct val="50000"/>
              </a:spcAft>
              <a:buSzPct val="100000"/>
              <a:buFontTx/>
              <a:buChar char="•"/>
              <a:defRPr sz="1200">
                <a:solidFill>
                  <a:schemeClr val="tx1">
                    <a:tint val="75000"/>
                  </a:schemeClr>
                </a:solidFill>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spcAft>
                <a:spcPct val="50000"/>
              </a:spcAft>
              <a:buSzPct val="100000"/>
              <a:buFontTx/>
              <a:buChar char="•"/>
              <a:defRPr sz="1200">
                <a:solidFill>
                  <a:schemeClr val="tx1">
                    <a:tint val="75000"/>
                  </a:schemeClr>
                </a:solidFill>
              </a:defRPr>
            </a:lvl1pPr>
          </a:lstStyle>
          <a:p>
            <a:pPr>
              <a:defRPr/>
            </a:pPr>
            <a:fld id="{FD809CCA-6086-4E92-9301-6A78351F2AE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91231" r:id="rId1"/>
    <p:sldLayoutId id="2147491232" r:id="rId2"/>
    <p:sldLayoutId id="2147491233" r:id="rId3"/>
    <p:sldLayoutId id="2147491234" r:id="rId4"/>
    <p:sldLayoutId id="2147491235" r:id="rId5"/>
    <p:sldLayoutId id="2147491236" r:id="rId6"/>
    <p:sldLayoutId id="2147491237" r:id="rId7"/>
    <p:sldLayoutId id="2147491238" r:id="rId8"/>
    <p:sldLayoutId id="2147491239" r:id="rId9"/>
    <p:sldLayoutId id="2147491240" r:id="rId10"/>
    <p:sldLayoutId id="214749124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ChangeArrowheads="1"/>
          </p:cNvSpPr>
          <p:nvPr/>
        </p:nvSpPr>
        <p:spPr bwMode="auto">
          <a:xfrm>
            <a:off x="1295636" y="2596162"/>
            <a:ext cx="6984776" cy="1665675"/>
          </a:xfrm>
          <a:prstGeom prst="rect">
            <a:avLst/>
          </a:prstGeom>
          <a:solidFill>
            <a:srgbClr val="CCECFF"/>
          </a:solidFill>
          <a:ln w="38100">
            <a:solidFill>
              <a:schemeClr val="accent2">
                <a:lumMod val="75000"/>
              </a:schemeClr>
            </a:solidFill>
            <a:miter lim="800000"/>
            <a:headEnd/>
            <a:tailEnd/>
          </a:ln>
        </p:spPr>
        <p:txBody>
          <a:bodyPr lIns="0" tIns="252000" rIns="0" bIns="252000" anchor="t"/>
          <a:lstStyle/>
          <a:p>
            <a:pPr algn="ctr" eaLnBrk="0" hangingPunct="0">
              <a:lnSpc>
                <a:spcPct val="90000"/>
              </a:lnSpc>
              <a:spcAft>
                <a:spcPts val="600"/>
              </a:spcAft>
              <a:tabLst>
                <a:tab pos="6464300" algn="r"/>
              </a:tabLst>
              <a:defRPr/>
            </a:pPr>
            <a:r>
              <a:rPr lang="es-ES" sz="4800" b="1" dirty="0"/>
              <a:t>¿Nos estamos quedando sin niños?</a:t>
            </a:r>
            <a:endParaRPr lang="en-US" sz="4800" b="1" dirty="0"/>
          </a:p>
        </p:txBody>
      </p:sp>
      <p:sp>
        <p:nvSpPr>
          <p:cNvPr id="5" name="5 CuadroTexto">
            <a:extLst>
              <a:ext uri="{FF2B5EF4-FFF2-40B4-BE49-F238E27FC236}">
                <a16:creationId xmlns:a16="http://schemas.microsoft.com/office/drawing/2014/main" id="{CA6EF2B0-2CCF-5708-1B67-4AFE6AF8F707}"/>
              </a:ext>
            </a:extLst>
          </p:cNvPr>
          <p:cNvSpPr txBox="1"/>
          <p:nvPr/>
        </p:nvSpPr>
        <p:spPr>
          <a:xfrm>
            <a:off x="2574160" y="4365104"/>
            <a:ext cx="5943195" cy="1769715"/>
          </a:xfrm>
          <a:prstGeom prst="rect">
            <a:avLst/>
          </a:prstGeom>
          <a:noFill/>
        </p:spPr>
        <p:txBody>
          <a:bodyPr wrap="square" rtlCol="0">
            <a:spAutoFit/>
          </a:bodyPr>
          <a:lstStyle/>
          <a:p>
            <a:r>
              <a:rPr lang="es-ES" sz="1600" dirty="0"/>
              <a:t>	</a:t>
            </a:r>
          </a:p>
          <a:p>
            <a:r>
              <a:rPr lang="es-ES" sz="1600" dirty="0"/>
              <a:t>	Por Alejandro Macarrón Larumbe</a:t>
            </a:r>
            <a:br>
              <a:rPr lang="es-ES" sz="1600" dirty="0"/>
            </a:br>
            <a:r>
              <a:rPr lang="es-ES" sz="1600" dirty="0"/>
              <a:t>	Ingeniero y consultor empresarial</a:t>
            </a:r>
            <a:br>
              <a:rPr lang="es-ES" sz="1600" dirty="0"/>
            </a:br>
            <a:r>
              <a:rPr lang="es-ES" sz="1600" dirty="0"/>
              <a:t>	Coordinador del Observatorio Demográfico del 	CEU-CEFAS</a:t>
            </a:r>
            <a:endParaRPr lang="es-ES" sz="1300" dirty="0"/>
          </a:p>
          <a:p>
            <a:endParaRPr lang="es-ES" sz="1300" dirty="0"/>
          </a:p>
          <a:p>
            <a:r>
              <a:rPr lang="es-ES" sz="1300" dirty="0"/>
              <a:t>		</a:t>
            </a:r>
            <a:r>
              <a:rPr lang="es-ES" sz="1600" dirty="0"/>
              <a:t>Logroño, 12 de noviembre de 2024</a:t>
            </a:r>
            <a:endParaRPr lang="es-ES" sz="1300" dirty="0"/>
          </a:p>
        </p:txBody>
      </p:sp>
      <p:pic>
        <p:nvPicPr>
          <p:cNvPr id="3" name="Imagen 2">
            <a:extLst>
              <a:ext uri="{FF2B5EF4-FFF2-40B4-BE49-F238E27FC236}">
                <a16:creationId xmlns:a16="http://schemas.microsoft.com/office/drawing/2014/main" id="{1807BF9E-4420-069D-7315-5332697E52F9}"/>
              </a:ext>
            </a:extLst>
          </p:cNvPr>
          <p:cNvPicPr>
            <a:picLocks noChangeAspect="1"/>
          </p:cNvPicPr>
          <p:nvPr/>
        </p:nvPicPr>
        <p:blipFill>
          <a:blip r:embed="rId3"/>
          <a:stretch>
            <a:fillRect/>
          </a:stretch>
        </p:blipFill>
        <p:spPr>
          <a:xfrm>
            <a:off x="5652120" y="116632"/>
            <a:ext cx="2756287" cy="2012219"/>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a:xfrm>
            <a:off x="152400" y="260648"/>
            <a:ext cx="8820150" cy="581025"/>
          </a:xfrm>
        </p:spPr>
        <p:txBody>
          <a:bodyPr/>
          <a:lstStyle/>
          <a:p>
            <a:r>
              <a:rPr lang="es-ES" sz="1800" dirty="0"/>
              <a:t>La fecundidad en España tendió a caer desde 1900 (en realidad, desde algo antes, como en otros países europeos). Lleva 40 años (muy) por debajo de lo preciso para el relevo generacional (2,1 hijos por mujer)</a:t>
            </a:r>
          </a:p>
        </p:txBody>
      </p:sp>
      <p:sp>
        <p:nvSpPr>
          <p:cNvPr id="16387" name="8 Marcador de número de diapositiva"/>
          <p:cNvSpPr>
            <a:spLocks noGrp="1"/>
          </p:cNvSpPr>
          <p:nvPr>
            <p:ph type="sldNum" sz="quarter" idx="10"/>
          </p:nvPr>
        </p:nvSpPr>
        <p:spPr>
          <a:xfrm>
            <a:off x="8386763" y="6635750"/>
            <a:ext cx="585787" cy="152400"/>
          </a:xfrm>
          <a:noFill/>
        </p:spPr>
        <p:txBody>
          <a:bodyPr/>
          <a:lstStyle/>
          <a:p>
            <a:fld id="{62840E95-B56F-42D5-82D1-590791C223DA}" type="slidenum">
              <a:rPr lang="es-ES" smtClean="0"/>
              <a:pPr/>
              <a:t>10</a:t>
            </a:fld>
            <a:endParaRPr lang="es-ES" dirty="0"/>
          </a:p>
        </p:txBody>
      </p:sp>
      <p:sp>
        <p:nvSpPr>
          <p:cNvPr id="4" name="CuadroTexto 3"/>
          <p:cNvSpPr txBox="1"/>
          <p:nvPr/>
        </p:nvSpPr>
        <p:spPr>
          <a:xfrm>
            <a:off x="273968" y="5568044"/>
            <a:ext cx="8577014" cy="954107"/>
          </a:xfrm>
          <a:prstGeom prst="rect">
            <a:avLst/>
          </a:prstGeom>
          <a:noFill/>
          <a:ln w="28575">
            <a:solidFill>
              <a:srgbClr val="FF3300"/>
            </a:solidFill>
          </a:ln>
        </p:spPr>
        <p:txBody>
          <a:bodyPr wrap="square" rtlCol="0">
            <a:spAutoFit/>
          </a:bodyPr>
          <a:lstStyle/>
          <a:p>
            <a:r>
              <a:rPr lang="es-ES" dirty="0"/>
              <a:t>Hasta 1980, aproximadamente, el </a:t>
            </a:r>
            <a:r>
              <a:rPr lang="es-ES" b="1" dirty="0"/>
              <a:t>descenso de la mortalidad infantil y juvenil </a:t>
            </a:r>
            <a:r>
              <a:rPr lang="es-ES" dirty="0"/>
              <a:t>fue capaz de compensar –inicialmente, con creces- la menor natalidad. Desde comienzos de los 80, la fecundidad en España es </a:t>
            </a:r>
            <a:r>
              <a:rPr lang="es-ES" b="1" dirty="0"/>
              <a:t>demasiado baja </a:t>
            </a:r>
            <a:r>
              <a:rPr lang="es-ES" dirty="0"/>
              <a:t>para ser compensada con la menor mortalidad. Y sin contar los bebés de los inmigrantes, la fecundidad de las españolas fue de solo 1,12 en 2022.</a:t>
            </a:r>
          </a:p>
        </p:txBody>
      </p:sp>
      <p:pic>
        <p:nvPicPr>
          <p:cNvPr id="7" name="Imagen 6">
            <a:extLst>
              <a:ext uri="{FF2B5EF4-FFF2-40B4-BE49-F238E27FC236}">
                <a16:creationId xmlns:a16="http://schemas.microsoft.com/office/drawing/2014/main" id="{1FC880DD-456D-8ECE-0DD8-3D0605A9DE53}"/>
              </a:ext>
            </a:extLst>
          </p:cNvPr>
          <p:cNvPicPr>
            <a:picLocks noChangeAspect="1"/>
          </p:cNvPicPr>
          <p:nvPr/>
        </p:nvPicPr>
        <p:blipFill>
          <a:blip r:embed="rId2"/>
          <a:stretch>
            <a:fillRect/>
          </a:stretch>
        </p:blipFill>
        <p:spPr>
          <a:xfrm>
            <a:off x="496888" y="1275564"/>
            <a:ext cx="7980952" cy="4180952"/>
          </a:xfrm>
          <a:prstGeom prst="rect">
            <a:avLst/>
          </a:prstGeom>
        </p:spPr>
      </p:pic>
      <p:sp>
        <p:nvSpPr>
          <p:cNvPr id="2" name="6 CuadroTexto">
            <a:extLst>
              <a:ext uri="{FF2B5EF4-FFF2-40B4-BE49-F238E27FC236}">
                <a16:creationId xmlns:a16="http://schemas.microsoft.com/office/drawing/2014/main" id="{262BCA4C-0687-1D07-2897-560E1A2896CE}"/>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1617103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57076" y="116632"/>
            <a:ext cx="8815474" cy="80892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La fecundidad en España solo supera el nivel de reemplazo (2,1 hijos por mujer) entre los inmigrantes musulmanes. En conjunto, el resto de extranjeras tienen aún menos fecundidad que las españolas</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11</a:t>
            </a:fld>
            <a:endParaRPr lang="es-ES"/>
          </a:p>
        </p:txBody>
      </p:sp>
      <p:sp>
        <p:nvSpPr>
          <p:cNvPr id="3" name="7 CuadroTexto">
            <a:extLst>
              <a:ext uri="{FF2B5EF4-FFF2-40B4-BE49-F238E27FC236}">
                <a16:creationId xmlns:a16="http://schemas.microsoft.com/office/drawing/2014/main" id="{A6AA41BA-B6D4-D6F7-016F-109196663CA6}"/>
              </a:ext>
            </a:extLst>
          </p:cNvPr>
          <p:cNvSpPr txBox="1">
            <a:spLocks noChangeArrowheads="1"/>
          </p:cNvSpPr>
          <p:nvPr/>
        </p:nvSpPr>
        <p:spPr bwMode="auto">
          <a:xfrm>
            <a:off x="80963" y="6630988"/>
            <a:ext cx="8159750" cy="230187"/>
          </a:xfrm>
          <a:prstGeom prst="rect">
            <a:avLst/>
          </a:prstGeom>
          <a:noFill/>
          <a:ln w="9525">
            <a:noFill/>
            <a:miter lim="800000"/>
            <a:headEnd/>
            <a:tailEnd/>
          </a:ln>
        </p:spPr>
        <p:txBody>
          <a:bodyPr>
            <a:spAutoFit/>
          </a:bodyPr>
          <a:lstStyle/>
          <a:p>
            <a:r>
              <a:rPr lang="es-ES" sz="900" dirty="0"/>
              <a:t>Conferencia de Alejandro Macarrón Larumbe</a:t>
            </a:r>
          </a:p>
        </p:txBody>
      </p:sp>
      <p:sp>
        <p:nvSpPr>
          <p:cNvPr id="7" name="CuadroTexto 6">
            <a:extLst>
              <a:ext uri="{FF2B5EF4-FFF2-40B4-BE49-F238E27FC236}">
                <a16:creationId xmlns:a16="http://schemas.microsoft.com/office/drawing/2014/main" id="{55925520-BBA5-017F-C84E-BF1E3157AC04}"/>
              </a:ext>
            </a:extLst>
          </p:cNvPr>
          <p:cNvSpPr txBox="1"/>
          <p:nvPr/>
        </p:nvSpPr>
        <p:spPr>
          <a:xfrm>
            <a:off x="359532" y="6015150"/>
            <a:ext cx="8424936" cy="523220"/>
          </a:xfrm>
          <a:prstGeom prst="rect">
            <a:avLst/>
          </a:prstGeom>
          <a:noFill/>
          <a:ln w="19050">
            <a:solidFill>
              <a:srgbClr val="FF0000"/>
            </a:solidFill>
          </a:ln>
        </p:spPr>
        <p:txBody>
          <a:bodyPr wrap="square" rtlCol="0">
            <a:spAutoFit/>
          </a:bodyPr>
          <a:lstStyle/>
          <a:p>
            <a:r>
              <a:rPr lang="es-ES" dirty="0"/>
              <a:t>NB. La </a:t>
            </a:r>
            <a:r>
              <a:rPr lang="es-ES" b="1" dirty="0"/>
              <a:t>fecundidad global de las extranjeras </a:t>
            </a:r>
            <a:r>
              <a:rPr lang="es-ES" dirty="0"/>
              <a:t>en 2022 fue de </a:t>
            </a:r>
            <a:r>
              <a:rPr lang="es-ES" b="1" dirty="0"/>
              <a:t>1,35 hijos </a:t>
            </a:r>
            <a:r>
              <a:rPr lang="es-ES" dirty="0"/>
              <a:t>por mujer, bajísima pero un poco superior a la de las españolas. Pero </a:t>
            </a:r>
            <a:r>
              <a:rPr lang="es-ES" b="1" dirty="0"/>
              <a:t>sin las musulmanas</a:t>
            </a:r>
            <a:r>
              <a:rPr lang="es-ES" dirty="0"/>
              <a:t> fue incluso inferior.</a:t>
            </a:r>
          </a:p>
        </p:txBody>
      </p:sp>
      <p:pic>
        <p:nvPicPr>
          <p:cNvPr id="4" name="Imagen 3">
            <a:extLst>
              <a:ext uri="{FF2B5EF4-FFF2-40B4-BE49-F238E27FC236}">
                <a16:creationId xmlns:a16="http://schemas.microsoft.com/office/drawing/2014/main" id="{4D077954-239A-45C0-5E98-DE53F327D13A}"/>
              </a:ext>
            </a:extLst>
          </p:cNvPr>
          <p:cNvPicPr>
            <a:picLocks noChangeAspect="1"/>
          </p:cNvPicPr>
          <p:nvPr/>
        </p:nvPicPr>
        <p:blipFill>
          <a:blip r:embed="rId3"/>
          <a:stretch>
            <a:fillRect/>
          </a:stretch>
        </p:blipFill>
        <p:spPr>
          <a:xfrm>
            <a:off x="862632" y="1138355"/>
            <a:ext cx="7377125" cy="4779415"/>
          </a:xfrm>
          <a:prstGeom prst="rect">
            <a:avLst/>
          </a:prstGeom>
        </p:spPr>
      </p:pic>
      <p:sp>
        <p:nvSpPr>
          <p:cNvPr id="2" name="Elipse 1">
            <a:extLst>
              <a:ext uri="{FF2B5EF4-FFF2-40B4-BE49-F238E27FC236}">
                <a16:creationId xmlns:a16="http://schemas.microsoft.com/office/drawing/2014/main" id="{6413F9DE-D9EF-DAA2-31EA-434BC86C9BAB}"/>
              </a:ext>
            </a:extLst>
          </p:cNvPr>
          <p:cNvSpPr/>
          <p:nvPr/>
        </p:nvSpPr>
        <p:spPr bwMode="auto">
          <a:xfrm rot="19008213">
            <a:off x="2745398" y="4192656"/>
            <a:ext cx="1188132" cy="288032"/>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5" name="Elipse 4">
            <a:extLst>
              <a:ext uri="{FF2B5EF4-FFF2-40B4-BE49-F238E27FC236}">
                <a16:creationId xmlns:a16="http://schemas.microsoft.com/office/drawing/2014/main" id="{EDDD67A7-56F8-DEEE-3BD0-A3DF87954CA5}"/>
              </a:ext>
            </a:extLst>
          </p:cNvPr>
          <p:cNvSpPr/>
          <p:nvPr/>
        </p:nvSpPr>
        <p:spPr bwMode="auto">
          <a:xfrm rot="19008213">
            <a:off x="3446274" y="4109365"/>
            <a:ext cx="1188132" cy="288032"/>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6" name="Elipse 5">
            <a:extLst>
              <a:ext uri="{FF2B5EF4-FFF2-40B4-BE49-F238E27FC236}">
                <a16:creationId xmlns:a16="http://schemas.microsoft.com/office/drawing/2014/main" id="{CEB28F10-D564-A1BE-ACA2-A72B62807445}"/>
              </a:ext>
            </a:extLst>
          </p:cNvPr>
          <p:cNvSpPr/>
          <p:nvPr/>
        </p:nvSpPr>
        <p:spPr bwMode="auto">
          <a:xfrm rot="19008213">
            <a:off x="2944684" y="4483742"/>
            <a:ext cx="2531136" cy="360000"/>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8" name="Elipse 7">
            <a:extLst>
              <a:ext uri="{FF2B5EF4-FFF2-40B4-BE49-F238E27FC236}">
                <a16:creationId xmlns:a16="http://schemas.microsoft.com/office/drawing/2014/main" id="{51A71FE7-9FD9-5384-53B2-EBA1E193C4AC}"/>
              </a:ext>
            </a:extLst>
          </p:cNvPr>
          <p:cNvSpPr/>
          <p:nvPr/>
        </p:nvSpPr>
        <p:spPr bwMode="auto">
          <a:xfrm rot="19008213">
            <a:off x="1282887" y="4043652"/>
            <a:ext cx="895178" cy="360000"/>
          </a:xfrm>
          <a:prstGeom prst="ellipse">
            <a:avLst/>
          </a:prstGeom>
          <a:noFill/>
          <a:ln w="19050" cap="flat" cmpd="sng" algn="ctr">
            <a:solidFill>
              <a:srgbClr val="FF0000"/>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15" name="Elipse 14">
            <a:extLst>
              <a:ext uri="{FF2B5EF4-FFF2-40B4-BE49-F238E27FC236}">
                <a16:creationId xmlns:a16="http://schemas.microsoft.com/office/drawing/2014/main" id="{F7E7336C-6A31-4FCF-A832-D8CDCA58C8E9}"/>
              </a:ext>
            </a:extLst>
          </p:cNvPr>
          <p:cNvSpPr/>
          <p:nvPr/>
        </p:nvSpPr>
        <p:spPr bwMode="auto">
          <a:xfrm rot="19008213">
            <a:off x="5146850" y="4153666"/>
            <a:ext cx="1188132" cy="288032"/>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16" name="Elipse 15">
            <a:extLst>
              <a:ext uri="{FF2B5EF4-FFF2-40B4-BE49-F238E27FC236}">
                <a16:creationId xmlns:a16="http://schemas.microsoft.com/office/drawing/2014/main" id="{9FCE5522-2ED0-ED52-905D-07D157B09786}"/>
              </a:ext>
            </a:extLst>
          </p:cNvPr>
          <p:cNvSpPr/>
          <p:nvPr/>
        </p:nvSpPr>
        <p:spPr bwMode="auto">
          <a:xfrm rot="19008213">
            <a:off x="5678510" y="4168211"/>
            <a:ext cx="1188132" cy="288032"/>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Tree>
    <p:extLst>
      <p:ext uri="{BB962C8B-B14F-4D97-AF65-F5344CB8AC3E}">
        <p14:creationId xmlns:p14="http://schemas.microsoft.com/office/powerpoint/2010/main" val="166039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57076" y="147015"/>
            <a:ext cx="8815474" cy="80892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La ruina sociodemográfica española -y las </a:t>
            </a:r>
            <a:r>
              <a:rPr lang="es-ES" sz="1800" b="1" i="1" dirty="0" err="1">
                <a:solidFill>
                  <a:schemeClr val="tx2"/>
                </a:solidFill>
              </a:rPr>
              <a:t>sub-ruinas</a:t>
            </a:r>
            <a:r>
              <a:rPr lang="es-ES" sz="1800" b="1" dirty="0">
                <a:solidFill>
                  <a:schemeClr val="tx2"/>
                </a:solidFill>
              </a:rPr>
              <a:t> de sus CCAA- es inevitable si no repunta la fecundidad (</a:t>
            </a:r>
            <a:r>
              <a:rPr lang="es-ES" sz="1800" b="1" dirty="0" err="1">
                <a:solidFill>
                  <a:schemeClr val="tx2"/>
                </a:solidFill>
              </a:rPr>
              <a:t>num</a:t>
            </a:r>
            <a:r>
              <a:rPr lang="es-ES" sz="1800" b="1" dirty="0">
                <a:solidFill>
                  <a:schemeClr val="tx2"/>
                </a:solidFill>
              </a:rPr>
              <a:t>. de hijos por mujer). El desplome de nacimientos desde 1977 ha sido de una magnitud colosal.</a:t>
            </a:r>
            <a:endParaRPr lang="es-ES" sz="1800" b="1" dirty="0"/>
          </a:p>
        </p:txBody>
      </p:sp>
      <p:sp>
        <p:nvSpPr>
          <p:cNvPr id="20484" name="6 CuadroTexto"/>
          <p:cNvSpPr txBox="1">
            <a:spLocks noChangeArrowheads="1"/>
          </p:cNvSpPr>
          <p:nvPr/>
        </p:nvSpPr>
        <p:spPr bwMode="auto">
          <a:xfrm>
            <a:off x="251520" y="5585818"/>
            <a:ext cx="8604956" cy="954107"/>
          </a:xfrm>
          <a:prstGeom prst="rect">
            <a:avLst/>
          </a:prstGeom>
          <a:noFill/>
          <a:ln w="28575">
            <a:solidFill>
              <a:srgbClr val="FF3300"/>
            </a:solidFill>
            <a:miter lim="800000"/>
            <a:headEnd/>
            <a:tailEnd/>
          </a:ln>
        </p:spPr>
        <p:txBody>
          <a:bodyPr wrap="square">
            <a:spAutoFit/>
          </a:bodyPr>
          <a:lstStyle/>
          <a:p>
            <a:r>
              <a:rPr lang="es-ES" dirty="0"/>
              <a:t>Por sus frutos conoceréis lo que ha importado la natalidad al grueso de los españoles, sus políticos y líderes sociales, desde la Transición. </a:t>
            </a:r>
            <a:br>
              <a:rPr lang="es-ES" dirty="0"/>
            </a:br>
            <a:r>
              <a:rPr lang="es-ES" dirty="0"/>
              <a:t>NB: en 2023 los nacimientos cayeron otro 2% en total, y casi un 3% los hijos de españolas nativas (otro punto porcentual respecto a 1976). </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12</a:t>
            </a:fld>
            <a:endParaRPr lang="es-ES"/>
          </a:p>
        </p:txBody>
      </p:sp>
      <p:sp>
        <p:nvSpPr>
          <p:cNvPr id="3" name="7 CuadroTexto">
            <a:extLst>
              <a:ext uri="{FF2B5EF4-FFF2-40B4-BE49-F238E27FC236}">
                <a16:creationId xmlns:a16="http://schemas.microsoft.com/office/drawing/2014/main" id="{A6AA41BA-B6D4-D6F7-016F-109196663CA6}"/>
              </a:ext>
            </a:extLst>
          </p:cNvPr>
          <p:cNvSpPr txBox="1">
            <a:spLocks noChangeArrowheads="1"/>
          </p:cNvSpPr>
          <p:nvPr/>
        </p:nvSpPr>
        <p:spPr bwMode="auto">
          <a:xfrm>
            <a:off x="80963" y="6630988"/>
            <a:ext cx="8159750" cy="230187"/>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13" name="Imagen 12">
            <a:extLst>
              <a:ext uri="{FF2B5EF4-FFF2-40B4-BE49-F238E27FC236}">
                <a16:creationId xmlns:a16="http://schemas.microsoft.com/office/drawing/2014/main" id="{8AAC5C4E-CA77-896A-4858-C6390FD51672}"/>
              </a:ext>
            </a:extLst>
          </p:cNvPr>
          <p:cNvPicPr>
            <a:picLocks noChangeAspect="1"/>
          </p:cNvPicPr>
          <p:nvPr/>
        </p:nvPicPr>
        <p:blipFill>
          <a:blip r:embed="rId3"/>
          <a:stretch>
            <a:fillRect/>
          </a:stretch>
        </p:blipFill>
        <p:spPr>
          <a:xfrm>
            <a:off x="951403" y="1182118"/>
            <a:ext cx="7076981" cy="4335114"/>
          </a:xfrm>
          <a:prstGeom prst="rect">
            <a:avLst/>
          </a:prstGeom>
        </p:spPr>
      </p:pic>
    </p:spTree>
    <p:extLst>
      <p:ext uri="{BB962C8B-B14F-4D97-AF65-F5344CB8AC3E}">
        <p14:creationId xmlns:p14="http://schemas.microsoft.com/office/powerpoint/2010/main" val="2632448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13</a:t>
            </a:fld>
            <a:endParaRPr lang="es-ES" dirty="0"/>
          </a:p>
        </p:txBody>
      </p:sp>
      <p:sp>
        <p:nvSpPr>
          <p:cNvPr id="17413" name="5 CuadroTexto"/>
          <p:cNvSpPr txBox="1">
            <a:spLocks noChangeArrowheads="1"/>
          </p:cNvSpPr>
          <p:nvPr/>
        </p:nvSpPr>
        <p:spPr bwMode="auto">
          <a:xfrm>
            <a:off x="143508" y="116632"/>
            <a:ext cx="8820980" cy="923330"/>
          </a:xfrm>
          <a:prstGeom prst="rect">
            <a:avLst/>
          </a:prstGeom>
          <a:noFill/>
          <a:ln w="9525">
            <a:noFill/>
            <a:miter lim="800000"/>
            <a:headEnd/>
            <a:tailEnd/>
          </a:ln>
        </p:spPr>
        <p:txBody>
          <a:bodyPr wrap="square">
            <a:spAutoFit/>
          </a:bodyPr>
          <a:lstStyle/>
          <a:p>
            <a:r>
              <a:rPr lang="es-ES" sz="1800" b="1" dirty="0"/>
              <a:t>En España muere más gente de la que nace, y cada vez por más margen. De enero de 2012 a octubre de 2024 hemos perdido 1,6 millones de españoles autóctonos por más decesos que alumbramientos.</a:t>
            </a:r>
          </a:p>
        </p:txBody>
      </p:sp>
      <p:sp>
        <p:nvSpPr>
          <p:cNvPr id="11" name="CuadroTexto 10">
            <a:extLst>
              <a:ext uri="{FF2B5EF4-FFF2-40B4-BE49-F238E27FC236}">
                <a16:creationId xmlns:a16="http://schemas.microsoft.com/office/drawing/2014/main" id="{E99F5474-F75F-461D-B0D0-6AAF40A148AB}"/>
              </a:ext>
            </a:extLst>
          </p:cNvPr>
          <p:cNvSpPr txBox="1"/>
          <p:nvPr/>
        </p:nvSpPr>
        <p:spPr>
          <a:xfrm>
            <a:off x="413538" y="5571237"/>
            <a:ext cx="8406934" cy="954107"/>
          </a:xfrm>
          <a:prstGeom prst="rect">
            <a:avLst/>
          </a:prstGeom>
          <a:noFill/>
          <a:ln w="28575">
            <a:solidFill>
              <a:srgbClr val="FF0000"/>
            </a:solidFill>
          </a:ln>
        </p:spPr>
        <p:txBody>
          <a:bodyPr wrap="square" rtlCol="0">
            <a:spAutoFit/>
          </a:bodyPr>
          <a:lstStyle/>
          <a:p>
            <a:r>
              <a:rPr lang="es-ES" b="1" dirty="0"/>
              <a:t>Si España fuera una empresa</a:t>
            </a:r>
            <a:r>
              <a:rPr lang="es-ES" dirty="0"/>
              <a:t>,</a:t>
            </a:r>
            <a:r>
              <a:rPr lang="es-ES" b="1" dirty="0"/>
              <a:t> </a:t>
            </a:r>
            <a:r>
              <a:rPr lang="es-ES" dirty="0"/>
              <a:t>y el saldo entre nacimientos y muertes fuera su beneficio / pérdida, se diría que </a:t>
            </a:r>
            <a:r>
              <a:rPr lang="es-ES" b="1" dirty="0"/>
              <a:t>va hacia la ruina</a:t>
            </a:r>
            <a:r>
              <a:rPr lang="es-ES" dirty="0"/>
              <a:t>. Como su </a:t>
            </a:r>
            <a:r>
              <a:rPr lang="es-ES" b="1" dirty="0"/>
              <a:t>capital humano se deteriora </a:t>
            </a:r>
            <a:r>
              <a:rPr lang="es-ES" dirty="0"/>
              <a:t>también por </a:t>
            </a:r>
            <a:r>
              <a:rPr lang="es-ES" b="1" dirty="0"/>
              <a:t>envejecimiento</a:t>
            </a:r>
            <a:r>
              <a:rPr lang="es-ES" dirty="0"/>
              <a:t> de la población, sobre todo por falta de niños y jóvenes, aún más ruina. Las </a:t>
            </a:r>
            <a:r>
              <a:rPr lang="es-ES" b="1" dirty="0"/>
              <a:t>tendencias en Europa y</a:t>
            </a:r>
            <a:r>
              <a:rPr lang="es-ES" dirty="0"/>
              <a:t> </a:t>
            </a:r>
            <a:r>
              <a:rPr lang="es-ES" b="1" dirty="0"/>
              <a:t>Occidente</a:t>
            </a:r>
            <a:r>
              <a:rPr lang="es-ES" dirty="0"/>
              <a:t>, extremo Oriente y otras partes del mundo son similares.</a:t>
            </a:r>
          </a:p>
        </p:txBody>
      </p:sp>
      <p:sp>
        <p:nvSpPr>
          <p:cNvPr id="5" name="6 CuadroTexto">
            <a:extLst>
              <a:ext uri="{FF2B5EF4-FFF2-40B4-BE49-F238E27FC236}">
                <a16:creationId xmlns:a16="http://schemas.microsoft.com/office/drawing/2014/main" id="{18567CB6-D992-B290-CB83-DDD3BA433CAE}"/>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3" name="Imagen 2">
            <a:extLst>
              <a:ext uri="{FF2B5EF4-FFF2-40B4-BE49-F238E27FC236}">
                <a16:creationId xmlns:a16="http://schemas.microsoft.com/office/drawing/2014/main" id="{6D5B4011-981A-D746-8CEC-F79EDF6D3F59}"/>
              </a:ext>
            </a:extLst>
          </p:cNvPr>
          <p:cNvPicPr>
            <a:picLocks noChangeAspect="1"/>
          </p:cNvPicPr>
          <p:nvPr/>
        </p:nvPicPr>
        <p:blipFill>
          <a:blip r:embed="rId3"/>
          <a:stretch>
            <a:fillRect/>
          </a:stretch>
        </p:blipFill>
        <p:spPr>
          <a:xfrm>
            <a:off x="1403648" y="1129636"/>
            <a:ext cx="6592288" cy="4279584"/>
          </a:xfrm>
          <a:prstGeom prst="rect">
            <a:avLst/>
          </a:prstGeom>
        </p:spPr>
      </p:pic>
    </p:spTree>
    <p:extLst>
      <p:ext uri="{BB962C8B-B14F-4D97-AF65-F5344CB8AC3E}">
        <p14:creationId xmlns:p14="http://schemas.microsoft.com/office/powerpoint/2010/main" val="156081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14</a:t>
            </a:fld>
            <a:endParaRPr lang="es-ES" dirty="0"/>
          </a:p>
        </p:txBody>
      </p:sp>
      <p:sp>
        <p:nvSpPr>
          <p:cNvPr id="17413" name="5 CuadroTexto"/>
          <p:cNvSpPr txBox="1">
            <a:spLocks noChangeArrowheads="1"/>
          </p:cNvSpPr>
          <p:nvPr/>
        </p:nvSpPr>
        <p:spPr bwMode="auto">
          <a:xfrm>
            <a:off x="118424" y="386634"/>
            <a:ext cx="8854126" cy="646331"/>
          </a:xfrm>
          <a:prstGeom prst="rect">
            <a:avLst/>
          </a:prstGeom>
          <a:noFill/>
          <a:ln w="9525">
            <a:noFill/>
            <a:miter lim="800000"/>
            <a:headEnd/>
            <a:tailEnd/>
          </a:ln>
        </p:spPr>
        <p:txBody>
          <a:bodyPr wrap="square">
            <a:spAutoFit/>
          </a:bodyPr>
          <a:lstStyle/>
          <a:p>
            <a:r>
              <a:rPr lang="es-ES" sz="1800" b="1" dirty="0"/>
              <a:t>En casi todas las provincias, la proporción entre muertes y nacimientos alcanza magnitudes muy preocupantes, y en algunas, espeluznantes  </a:t>
            </a:r>
          </a:p>
        </p:txBody>
      </p:sp>
      <p:sp>
        <p:nvSpPr>
          <p:cNvPr id="10" name="CuadroTexto 9">
            <a:extLst>
              <a:ext uri="{FF2B5EF4-FFF2-40B4-BE49-F238E27FC236}">
                <a16:creationId xmlns:a16="http://schemas.microsoft.com/office/drawing/2014/main" id="{AC9379CD-1650-4ED0-B927-8C92F1F6395E}"/>
              </a:ext>
            </a:extLst>
          </p:cNvPr>
          <p:cNvSpPr txBox="1"/>
          <p:nvPr/>
        </p:nvSpPr>
        <p:spPr>
          <a:xfrm>
            <a:off x="2286000" y="3288051"/>
            <a:ext cx="4572000" cy="307777"/>
          </a:xfrm>
          <a:prstGeom prst="rect">
            <a:avLst/>
          </a:prstGeom>
          <a:noFill/>
        </p:spPr>
        <p:txBody>
          <a:bodyPr wrap="square">
            <a:spAutoFit/>
          </a:bodyPr>
          <a:lstStyle/>
          <a:p>
            <a:r>
              <a:rPr lang="es-ES" dirty="0"/>
              <a:t>p</a:t>
            </a:r>
          </a:p>
        </p:txBody>
      </p:sp>
      <p:sp>
        <p:nvSpPr>
          <p:cNvPr id="2" name="6 CuadroTexto">
            <a:extLst>
              <a:ext uri="{FF2B5EF4-FFF2-40B4-BE49-F238E27FC236}">
                <a16:creationId xmlns:a16="http://schemas.microsoft.com/office/drawing/2014/main" id="{B343926E-4BB6-1D7F-4EDC-32E4C1537F4E}"/>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4" name="Imagen 3">
            <a:extLst>
              <a:ext uri="{FF2B5EF4-FFF2-40B4-BE49-F238E27FC236}">
                <a16:creationId xmlns:a16="http://schemas.microsoft.com/office/drawing/2014/main" id="{D4D9D2EB-18CD-D565-CCC0-0ACB88BC6D08}"/>
              </a:ext>
            </a:extLst>
          </p:cNvPr>
          <p:cNvPicPr>
            <a:picLocks noChangeAspect="1"/>
          </p:cNvPicPr>
          <p:nvPr/>
        </p:nvPicPr>
        <p:blipFill>
          <a:blip r:embed="rId3"/>
          <a:stretch>
            <a:fillRect/>
          </a:stretch>
        </p:blipFill>
        <p:spPr>
          <a:xfrm>
            <a:off x="674724" y="1232756"/>
            <a:ext cx="7794552" cy="5156852"/>
          </a:xfrm>
          <a:prstGeom prst="rect">
            <a:avLst/>
          </a:prstGeom>
        </p:spPr>
      </p:pic>
      <p:sp>
        <p:nvSpPr>
          <p:cNvPr id="3" name="Elipse 2">
            <a:extLst>
              <a:ext uri="{FF2B5EF4-FFF2-40B4-BE49-F238E27FC236}">
                <a16:creationId xmlns:a16="http://schemas.microsoft.com/office/drawing/2014/main" id="{C02FD609-E4FA-1A13-AF75-1FA8406AF5B0}"/>
              </a:ext>
            </a:extLst>
          </p:cNvPr>
          <p:cNvSpPr/>
          <p:nvPr/>
        </p:nvSpPr>
        <p:spPr bwMode="auto">
          <a:xfrm rot="18950078">
            <a:off x="5451546" y="4922077"/>
            <a:ext cx="1072662" cy="216000"/>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Tree>
    <p:extLst>
      <p:ext uri="{BB962C8B-B14F-4D97-AF65-F5344CB8AC3E}">
        <p14:creationId xmlns:p14="http://schemas.microsoft.com/office/powerpoint/2010/main" val="3147768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15</a:t>
            </a:fld>
            <a:endParaRPr lang="es-ES" dirty="0"/>
          </a:p>
        </p:txBody>
      </p:sp>
      <p:sp>
        <p:nvSpPr>
          <p:cNvPr id="17413" name="5 CuadroTexto"/>
          <p:cNvSpPr txBox="1">
            <a:spLocks noChangeArrowheads="1"/>
          </p:cNvSpPr>
          <p:nvPr/>
        </p:nvSpPr>
        <p:spPr bwMode="auto">
          <a:xfrm>
            <a:off x="118424" y="386634"/>
            <a:ext cx="8854126" cy="646331"/>
          </a:xfrm>
          <a:prstGeom prst="rect">
            <a:avLst/>
          </a:prstGeom>
          <a:noFill/>
          <a:ln w="9525">
            <a:noFill/>
            <a:miter lim="800000"/>
            <a:headEnd/>
            <a:tailEnd/>
          </a:ln>
        </p:spPr>
        <p:txBody>
          <a:bodyPr wrap="square">
            <a:spAutoFit/>
          </a:bodyPr>
          <a:lstStyle/>
          <a:p>
            <a:r>
              <a:rPr lang="es-ES" sz="1800" b="1" dirty="0"/>
              <a:t>Incluso en las provincias con un balance algo menos malo entre muertes y nacimientos, los datos no son nada favorables  </a:t>
            </a:r>
          </a:p>
        </p:txBody>
      </p:sp>
      <p:sp>
        <p:nvSpPr>
          <p:cNvPr id="10" name="CuadroTexto 9">
            <a:extLst>
              <a:ext uri="{FF2B5EF4-FFF2-40B4-BE49-F238E27FC236}">
                <a16:creationId xmlns:a16="http://schemas.microsoft.com/office/drawing/2014/main" id="{AC9379CD-1650-4ED0-B927-8C92F1F6395E}"/>
              </a:ext>
            </a:extLst>
          </p:cNvPr>
          <p:cNvSpPr txBox="1"/>
          <p:nvPr/>
        </p:nvSpPr>
        <p:spPr>
          <a:xfrm>
            <a:off x="2286000" y="3288051"/>
            <a:ext cx="4572000" cy="307777"/>
          </a:xfrm>
          <a:prstGeom prst="rect">
            <a:avLst/>
          </a:prstGeom>
          <a:noFill/>
        </p:spPr>
        <p:txBody>
          <a:bodyPr wrap="square">
            <a:spAutoFit/>
          </a:bodyPr>
          <a:lstStyle/>
          <a:p>
            <a:r>
              <a:rPr lang="es-ES" dirty="0"/>
              <a:t>p</a:t>
            </a:r>
          </a:p>
        </p:txBody>
      </p:sp>
      <p:sp>
        <p:nvSpPr>
          <p:cNvPr id="2" name="6 CuadroTexto">
            <a:extLst>
              <a:ext uri="{FF2B5EF4-FFF2-40B4-BE49-F238E27FC236}">
                <a16:creationId xmlns:a16="http://schemas.microsoft.com/office/drawing/2014/main" id="{A3F6F1EA-DCE0-5F61-3766-87FF6DB4EFC9}"/>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5" name="Imagen 4">
            <a:extLst>
              <a:ext uri="{FF2B5EF4-FFF2-40B4-BE49-F238E27FC236}">
                <a16:creationId xmlns:a16="http://schemas.microsoft.com/office/drawing/2014/main" id="{0A5DBC6C-8599-6A04-74AC-9C334E697B7C}"/>
              </a:ext>
            </a:extLst>
          </p:cNvPr>
          <p:cNvPicPr>
            <a:picLocks noChangeAspect="1"/>
          </p:cNvPicPr>
          <p:nvPr/>
        </p:nvPicPr>
        <p:blipFill>
          <a:blip r:embed="rId3"/>
          <a:stretch>
            <a:fillRect/>
          </a:stretch>
        </p:blipFill>
        <p:spPr>
          <a:xfrm>
            <a:off x="595599" y="1216816"/>
            <a:ext cx="8087902" cy="5225559"/>
          </a:xfrm>
          <a:prstGeom prst="rect">
            <a:avLst/>
          </a:prstGeom>
        </p:spPr>
      </p:pic>
    </p:spTree>
    <p:extLst>
      <p:ext uri="{BB962C8B-B14F-4D97-AF65-F5344CB8AC3E}">
        <p14:creationId xmlns:p14="http://schemas.microsoft.com/office/powerpoint/2010/main" val="250384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CuadroTexto"/>
          <p:cNvSpPr txBox="1">
            <a:spLocks noChangeArrowheads="1"/>
          </p:cNvSpPr>
          <p:nvPr/>
        </p:nvSpPr>
        <p:spPr bwMode="auto">
          <a:xfrm>
            <a:off x="175611" y="80628"/>
            <a:ext cx="8792778" cy="923330"/>
          </a:xfrm>
          <a:prstGeom prst="rect">
            <a:avLst/>
          </a:prstGeom>
          <a:noFill/>
          <a:ln w="9525">
            <a:noFill/>
            <a:miter lim="800000"/>
            <a:headEnd/>
            <a:tailEnd/>
          </a:ln>
        </p:spPr>
        <p:txBody>
          <a:bodyPr wrap="square">
            <a:spAutoFit/>
          </a:bodyPr>
          <a:lstStyle/>
          <a:p>
            <a:pPr eaLnBrk="0" hangingPunct="0">
              <a:spcBef>
                <a:spcPct val="50000"/>
              </a:spcBef>
              <a:spcAft>
                <a:spcPct val="50000"/>
              </a:spcAft>
              <a:buSzPct val="100000"/>
            </a:pPr>
            <a:r>
              <a:rPr lang="es-ES" sz="1800" b="1" dirty="0"/>
              <a:t>En el resto Europa ocurre algo parecido. Y en la iniciativa de la UE sobre el Futuro de Europa, o en los ODS - Agenda 2030 de la ONU, brilla por su ausencia que haya natalidad suficiente para la sostenibilidad.</a:t>
            </a:r>
          </a:p>
        </p:txBody>
      </p:sp>
      <p:sp>
        <p:nvSpPr>
          <p:cNvPr id="25603"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7AD0123E-FA22-49D7-8D20-306FF21980E4}" type="slidenum">
              <a:rPr lang="es-ES" sz="800"/>
              <a:pPr algn="r" eaLnBrk="0" hangingPunct="0">
                <a:lnSpc>
                  <a:spcPct val="90000"/>
                </a:lnSpc>
              </a:pPr>
              <a:t>16</a:t>
            </a:fld>
            <a:endParaRPr lang="es-ES" sz="800"/>
          </a:p>
        </p:txBody>
      </p:sp>
      <p:sp>
        <p:nvSpPr>
          <p:cNvPr id="3" name="6 CuadroTexto">
            <a:extLst>
              <a:ext uri="{FF2B5EF4-FFF2-40B4-BE49-F238E27FC236}">
                <a16:creationId xmlns:a16="http://schemas.microsoft.com/office/drawing/2014/main" id="{AA8567A0-7A7B-B6CA-97E5-7DE878A0D6BB}"/>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7" name="Imagen 6">
            <a:extLst>
              <a:ext uri="{FF2B5EF4-FFF2-40B4-BE49-F238E27FC236}">
                <a16:creationId xmlns:a16="http://schemas.microsoft.com/office/drawing/2014/main" id="{22BE1B8D-8C1D-ED91-480E-ADED3EA0CDC7}"/>
              </a:ext>
            </a:extLst>
          </p:cNvPr>
          <p:cNvPicPr>
            <a:picLocks noChangeAspect="1"/>
          </p:cNvPicPr>
          <p:nvPr/>
        </p:nvPicPr>
        <p:blipFill>
          <a:blip r:embed="rId3"/>
          <a:stretch>
            <a:fillRect/>
          </a:stretch>
        </p:blipFill>
        <p:spPr>
          <a:xfrm>
            <a:off x="404494" y="1271236"/>
            <a:ext cx="8091942" cy="4931775"/>
          </a:xfrm>
          <a:prstGeom prst="rect">
            <a:avLst/>
          </a:prstGeom>
        </p:spPr>
      </p:pic>
    </p:spTree>
    <p:extLst>
      <p:ext uri="{BB962C8B-B14F-4D97-AF65-F5344CB8AC3E}">
        <p14:creationId xmlns:p14="http://schemas.microsoft.com/office/powerpoint/2010/main" val="3507638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36367" y="152636"/>
            <a:ext cx="8953500" cy="80892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Tan grave o más que la pérdida de población es el gran envejecimiento promedio de la que vaya quedando, sobre todo por falta de savia joven, algo que la inmigración suaviza, pero no detiene</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17</a:t>
            </a:fld>
            <a:endParaRPr lang="es-ES"/>
          </a:p>
        </p:txBody>
      </p:sp>
      <p:pic>
        <p:nvPicPr>
          <p:cNvPr id="6" name="Imagen 5">
            <a:extLst>
              <a:ext uri="{FF2B5EF4-FFF2-40B4-BE49-F238E27FC236}">
                <a16:creationId xmlns:a16="http://schemas.microsoft.com/office/drawing/2014/main" id="{3AFAC061-C5B6-8BFD-0089-042D1600C396}"/>
              </a:ext>
            </a:extLst>
          </p:cNvPr>
          <p:cNvPicPr>
            <a:picLocks noChangeAspect="1"/>
          </p:cNvPicPr>
          <p:nvPr/>
        </p:nvPicPr>
        <p:blipFill>
          <a:blip r:embed="rId3"/>
          <a:stretch>
            <a:fillRect/>
          </a:stretch>
        </p:blipFill>
        <p:spPr>
          <a:xfrm>
            <a:off x="641112" y="1185475"/>
            <a:ext cx="7599601" cy="4642860"/>
          </a:xfrm>
          <a:prstGeom prst="rect">
            <a:avLst/>
          </a:prstGeom>
        </p:spPr>
      </p:pic>
      <p:sp>
        <p:nvSpPr>
          <p:cNvPr id="7" name="CuadroTexto 6">
            <a:extLst>
              <a:ext uri="{FF2B5EF4-FFF2-40B4-BE49-F238E27FC236}">
                <a16:creationId xmlns:a16="http://schemas.microsoft.com/office/drawing/2014/main" id="{873519C5-5975-A91B-911D-841993CB4378}"/>
              </a:ext>
            </a:extLst>
          </p:cNvPr>
          <p:cNvSpPr txBox="1"/>
          <p:nvPr/>
        </p:nvSpPr>
        <p:spPr>
          <a:xfrm>
            <a:off x="641112" y="5968051"/>
            <a:ext cx="7745651" cy="523220"/>
          </a:xfrm>
          <a:prstGeom prst="rect">
            <a:avLst/>
          </a:prstGeom>
          <a:noFill/>
          <a:ln w="19050">
            <a:solidFill>
              <a:srgbClr val="FF0000"/>
            </a:solidFill>
          </a:ln>
        </p:spPr>
        <p:txBody>
          <a:bodyPr wrap="square" rtlCol="0">
            <a:spAutoFit/>
          </a:bodyPr>
          <a:lstStyle/>
          <a:p>
            <a:r>
              <a:rPr lang="es-ES" dirty="0"/>
              <a:t>Ahora, por demografía, el “Viejo Continente” hace honor a ese calificativo. Es el “Continente Viejo”.</a:t>
            </a:r>
          </a:p>
        </p:txBody>
      </p:sp>
      <p:sp>
        <p:nvSpPr>
          <p:cNvPr id="2" name="6 CuadroTexto">
            <a:extLst>
              <a:ext uri="{FF2B5EF4-FFF2-40B4-BE49-F238E27FC236}">
                <a16:creationId xmlns:a16="http://schemas.microsoft.com/office/drawing/2014/main" id="{641F9F1C-9E42-D473-B79C-BA4A1FA19297}"/>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3951940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CuadroTexto"/>
          <p:cNvSpPr txBox="1">
            <a:spLocks noChangeArrowheads="1"/>
          </p:cNvSpPr>
          <p:nvPr/>
        </p:nvSpPr>
        <p:spPr bwMode="auto">
          <a:xfrm>
            <a:off x="175611" y="80628"/>
            <a:ext cx="8792778" cy="923330"/>
          </a:xfrm>
          <a:prstGeom prst="rect">
            <a:avLst/>
          </a:prstGeom>
          <a:noFill/>
          <a:ln w="9525">
            <a:noFill/>
            <a:miter lim="800000"/>
            <a:headEnd/>
            <a:tailEnd/>
          </a:ln>
        </p:spPr>
        <p:txBody>
          <a:bodyPr wrap="square">
            <a:spAutoFit/>
          </a:bodyPr>
          <a:lstStyle/>
          <a:p>
            <a:pPr eaLnBrk="0" hangingPunct="0">
              <a:spcBef>
                <a:spcPct val="50000"/>
              </a:spcBef>
              <a:spcAft>
                <a:spcPct val="50000"/>
              </a:spcAft>
              <a:buSzPct val="100000"/>
            </a:pPr>
            <a:r>
              <a:rPr lang="es-ES" sz="1800" b="1" dirty="0"/>
              <a:t>Por la caída de la natalidad en España desde 1977, en las dos últimas décadas ha habido una tremenda diminución del número de españoles jóvenes, que ha alcanzado niveles espeluznantes en muchas provincias</a:t>
            </a:r>
          </a:p>
        </p:txBody>
      </p:sp>
      <p:sp>
        <p:nvSpPr>
          <p:cNvPr id="25603"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7AD0123E-FA22-49D7-8D20-306FF21980E4}" type="slidenum">
              <a:rPr lang="es-ES" sz="800"/>
              <a:pPr algn="r" eaLnBrk="0" hangingPunct="0">
                <a:lnSpc>
                  <a:spcPct val="90000"/>
                </a:lnSpc>
              </a:pPr>
              <a:t>18</a:t>
            </a:fld>
            <a:endParaRPr lang="es-ES" sz="800"/>
          </a:p>
        </p:txBody>
      </p:sp>
      <p:sp>
        <p:nvSpPr>
          <p:cNvPr id="2" name="CuadroTexto 1">
            <a:extLst>
              <a:ext uri="{FF2B5EF4-FFF2-40B4-BE49-F238E27FC236}">
                <a16:creationId xmlns:a16="http://schemas.microsoft.com/office/drawing/2014/main" id="{8EA12FAB-916D-480F-B620-948B8DEA257F}"/>
              </a:ext>
            </a:extLst>
          </p:cNvPr>
          <p:cNvSpPr txBox="1"/>
          <p:nvPr/>
        </p:nvSpPr>
        <p:spPr>
          <a:xfrm>
            <a:off x="250441" y="6237312"/>
            <a:ext cx="8609041" cy="307777"/>
          </a:xfrm>
          <a:prstGeom prst="rect">
            <a:avLst/>
          </a:prstGeom>
          <a:noFill/>
          <a:ln w="25400">
            <a:solidFill>
              <a:srgbClr val="FF0000"/>
            </a:solidFill>
          </a:ln>
        </p:spPr>
        <p:txBody>
          <a:bodyPr wrap="square" rtlCol="0">
            <a:spAutoFit/>
          </a:bodyPr>
          <a:lstStyle/>
          <a:p>
            <a:r>
              <a:rPr lang="es-ES" dirty="0"/>
              <a:t>A corto y medio plazo, el envejecimiento social es incluso más grave que la pérdida de población.</a:t>
            </a:r>
          </a:p>
        </p:txBody>
      </p:sp>
      <p:sp>
        <p:nvSpPr>
          <p:cNvPr id="4" name="6 CuadroTexto">
            <a:extLst>
              <a:ext uri="{FF2B5EF4-FFF2-40B4-BE49-F238E27FC236}">
                <a16:creationId xmlns:a16="http://schemas.microsoft.com/office/drawing/2014/main" id="{CCF7457B-E16C-A988-6984-84A6C71E80E2}"/>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5" name="Imagen 4">
            <a:extLst>
              <a:ext uri="{FF2B5EF4-FFF2-40B4-BE49-F238E27FC236}">
                <a16:creationId xmlns:a16="http://schemas.microsoft.com/office/drawing/2014/main" id="{0D71D46C-3612-424F-FBF3-9E3C6F593052}"/>
              </a:ext>
            </a:extLst>
          </p:cNvPr>
          <p:cNvPicPr>
            <a:picLocks noChangeAspect="1"/>
          </p:cNvPicPr>
          <p:nvPr/>
        </p:nvPicPr>
        <p:blipFill>
          <a:blip r:embed="rId3"/>
          <a:stretch>
            <a:fillRect/>
          </a:stretch>
        </p:blipFill>
        <p:spPr>
          <a:xfrm>
            <a:off x="577686" y="1217665"/>
            <a:ext cx="7846742" cy="4903175"/>
          </a:xfrm>
          <a:prstGeom prst="rect">
            <a:avLst/>
          </a:prstGeom>
          <a:ln w="12700">
            <a:solidFill>
              <a:schemeClr val="tx1"/>
            </a:solidFill>
          </a:ln>
        </p:spPr>
      </p:pic>
      <p:sp>
        <p:nvSpPr>
          <p:cNvPr id="3" name="Elipse 2">
            <a:extLst>
              <a:ext uri="{FF2B5EF4-FFF2-40B4-BE49-F238E27FC236}">
                <a16:creationId xmlns:a16="http://schemas.microsoft.com/office/drawing/2014/main" id="{B3CE9CA4-2C82-596E-AF01-309F433AF69A}"/>
              </a:ext>
            </a:extLst>
          </p:cNvPr>
          <p:cNvSpPr/>
          <p:nvPr/>
        </p:nvSpPr>
        <p:spPr bwMode="auto">
          <a:xfrm>
            <a:off x="2940514" y="2379459"/>
            <a:ext cx="2556284" cy="307777"/>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Tree>
    <p:extLst>
      <p:ext uri="{BB962C8B-B14F-4D97-AF65-F5344CB8AC3E}">
        <p14:creationId xmlns:p14="http://schemas.microsoft.com/office/powerpoint/2010/main" val="7064137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94E139D-5AAE-45E1-98C6-CBEEB052083B}"/>
              </a:ext>
            </a:extLst>
          </p:cNvPr>
          <p:cNvPicPr>
            <a:picLocks noChangeAspect="1"/>
          </p:cNvPicPr>
          <p:nvPr/>
        </p:nvPicPr>
        <p:blipFill>
          <a:blip r:embed="rId3"/>
          <a:stretch>
            <a:fillRect/>
          </a:stretch>
        </p:blipFill>
        <p:spPr>
          <a:xfrm>
            <a:off x="1187624" y="1092513"/>
            <a:ext cx="6852575" cy="4110965"/>
          </a:xfrm>
          <a:prstGeom prst="rect">
            <a:avLst/>
          </a:prstGeom>
        </p:spPr>
      </p:pic>
      <p:sp>
        <p:nvSpPr>
          <p:cNvPr id="25602" name="2 CuadroTexto"/>
          <p:cNvSpPr txBox="1">
            <a:spLocks noChangeArrowheads="1"/>
          </p:cNvSpPr>
          <p:nvPr/>
        </p:nvSpPr>
        <p:spPr bwMode="auto">
          <a:xfrm>
            <a:off x="179772" y="85323"/>
            <a:ext cx="8792778" cy="923330"/>
          </a:xfrm>
          <a:prstGeom prst="rect">
            <a:avLst/>
          </a:prstGeom>
          <a:noFill/>
          <a:ln w="9525">
            <a:noFill/>
            <a:miter lim="800000"/>
            <a:headEnd/>
            <a:tailEnd/>
          </a:ln>
        </p:spPr>
        <p:txBody>
          <a:bodyPr wrap="square">
            <a:spAutoFit/>
          </a:bodyPr>
          <a:lstStyle/>
          <a:p>
            <a:pPr eaLnBrk="0" hangingPunct="0">
              <a:spcBef>
                <a:spcPct val="50000"/>
              </a:spcBef>
              <a:spcAft>
                <a:spcPct val="50000"/>
              </a:spcAft>
              <a:buSzPct val="100000"/>
            </a:pPr>
            <a:r>
              <a:rPr lang="es-ES" sz="1800" b="1" dirty="0"/>
              <a:t>Así opera el </a:t>
            </a:r>
            <a:r>
              <a:rPr lang="es-ES" sz="1800" b="1" i="1" dirty="0"/>
              <a:t>suicidio / invierno </a:t>
            </a:r>
            <a:r>
              <a:rPr lang="es-ES" sz="1800" b="1" dirty="0"/>
              <a:t>demográfico con el actual número de hijos por mujer, y si no hay flujos migratorios con el exterior. No es una profecía alarmista, infundada: es una proyección matemática sencilla.</a:t>
            </a:r>
          </a:p>
        </p:txBody>
      </p:sp>
      <p:sp>
        <p:nvSpPr>
          <p:cNvPr id="25603"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7AD0123E-FA22-49D7-8D20-306FF21980E4}" type="slidenum">
              <a:rPr lang="es-ES" sz="800"/>
              <a:pPr algn="r" eaLnBrk="0" hangingPunct="0">
                <a:lnSpc>
                  <a:spcPct val="90000"/>
                </a:lnSpc>
              </a:pPr>
              <a:t>19</a:t>
            </a:fld>
            <a:endParaRPr lang="es-ES" sz="800"/>
          </a:p>
        </p:txBody>
      </p:sp>
      <p:sp>
        <p:nvSpPr>
          <p:cNvPr id="3" name="CuadroTexto 2"/>
          <p:cNvSpPr txBox="1"/>
          <p:nvPr/>
        </p:nvSpPr>
        <p:spPr>
          <a:xfrm>
            <a:off x="208516" y="5287339"/>
            <a:ext cx="8726967" cy="1169551"/>
          </a:xfrm>
          <a:prstGeom prst="rect">
            <a:avLst/>
          </a:prstGeom>
          <a:noFill/>
          <a:ln w="28575">
            <a:solidFill>
              <a:srgbClr val="FF0000"/>
            </a:solidFill>
          </a:ln>
        </p:spPr>
        <p:txBody>
          <a:bodyPr wrap="square" rtlCol="0">
            <a:spAutoFit/>
          </a:bodyPr>
          <a:lstStyle/>
          <a:p>
            <a:r>
              <a:rPr lang="es-ES" dirty="0"/>
              <a:t>Con </a:t>
            </a:r>
            <a:r>
              <a:rPr lang="es-ES" b="1" dirty="0"/>
              <a:t>algunas décadas de retraso</a:t>
            </a:r>
            <a:r>
              <a:rPr lang="es-ES" dirty="0"/>
              <a:t>, la población total </a:t>
            </a:r>
            <a:r>
              <a:rPr lang="es-ES" b="1" dirty="0"/>
              <a:t>menguaría a un ritmo similar </a:t>
            </a:r>
            <a:r>
              <a:rPr lang="es-ES" dirty="0"/>
              <a:t>al de los adultos jóvenes (de 18 a 35 – 40 años). Y la población restante, en conjunto, estaría </a:t>
            </a:r>
            <a:r>
              <a:rPr lang="es-ES" b="1" dirty="0"/>
              <a:t>más y más envejecida </a:t>
            </a:r>
            <a:r>
              <a:rPr lang="es-ES" dirty="0"/>
              <a:t>por menos niños y jóvenes (mucho más por esto que por más </a:t>
            </a:r>
            <a:r>
              <a:rPr lang="es-ES" b="1" dirty="0"/>
              <a:t>esperanza de vida</a:t>
            </a:r>
            <a:r>
              <a:rPr lang="es-ES" dirty="0"/>
              <a:t>).</a:t>
            </a:r>
          </a:p>
          <a:p>
            <a:r>
              <a:rPr lang="es-ES" dirty="0"/>
              <a:t>NB. Se incluye </a:t>
            </a:r>
            <a:r>
              <a:rPr lang="es-ES" b="1" dirty="0"/>
              <a:t>Asturias</a:t>
            </a:r>
            <a:r>
              <a:rPr lang="es-ES" dirty="0"/>
              <a:t> por haber tenido la menor fecundidad media de España y Europa de 2015 a 2019 (NB. </a:t>
            </a:r>
            <a:r>
              <a:rPr lang="es-ES" b="1" dirty="0"/>
              <a:t>Canarias</a:t>
            </a:r>
            <a:r>
              <a:rPr lang="es-ES" dirty="0"/>
              <a:t> la tiene aún menor desde 2018, aunque no su población nativa)</a:t>
            </a:r>
          </a:p>
        </p:txBody>
      </p:sp>
      <p:sp>
        <p:nvSpPr>
          <p:cNvPr id="4" name="CuadroTexto 3">
            <a:extLst>
              <a:ext uri="{FF2B5EF4-FFF2-40B4-BE49-F238E27FC236}">
                <a16:creationId xmlns:a16="http://schemas.microsoft.com/office/drawing/2014/main" id="{825E8D1B-4ED2-42FE-B6BC-9F2E7F257162}"/>
              </a:ext>
            </a:extLst>
          </p:cNvPr>
          <p:cNvSpPr txBox="1"/>
          <p:nvPr/>
        </p:nvSpPr>
        <p:spPr>
          <a:xfrm rot="20365541">
            <a:off x="4558364" y="2194603"/>
            <a:ext cx="2736304" cy="369332"/>
          </a:xfrm>
          <a:prstGeom prst="rect">
            <a:avLst/>
          </a:prstGeom>
          <a:noFill/>
          <a:ln w="19050">
            <a:solidFill>
              <a:srgbClr val="FF3300"/>
            </a:solidFill>
          </a:ln>
        </p:spPr>
        <p:txBody>
          <a:bodyPr wrap="square" rtlCol="0">
            <a:spAutoFit/>
          </a:bodyPr>
          <a:lstStyle/>
          <a:p>
            <a:pPr algn="ctr"/>
            <a:r>
              <a:rPr lang="es-ES" sz="1800" b="1" dirty="0">
                <a:solidFill>
                  <a:srgbClr val="FF0000"/>
                </a:solidFill>
              </a:rPr>
              <a:t>ILUSTRATIVO</a:t>
            </a:r>
          </a:p>
        </p:txBody>
      </p:sp>
      <p:sp>
        <p:nvSpPr>
          <p:cNvPr id="2" name="6 CuadroTexto">
            <a:extLst>
              <a:ext uri="{FF2B5EF4-FFF2-40B4-BE49-F238E27FC236}">
                <a16:creationId xmlns:a16="http://schemas.microsoft.com/office/drawing/2014/main" id="{CAAFD7B4-E737-873F-EF5E-A2D8649B60F4}"/>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18310730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7668-6545-A65C-B76E-B25A6E63955B}"/>
            </a:ext>
          </a:extLst>
        </p:cNvPr>
        <p:cNvGrpSpPr/>
        <p:nvPr/>
      </p:nvGrpSpPr>
      <p:grpSpPr>
        <a:xfrm>
          <a:off x="0" y="0"/>
          <a:ext cx="0" cy="0"/>
          <a:chOff x="0" y="0"/>
          <a:chExt cx="0" cy="0"/>
        </a:xfrm>
      </p:grpSpPr>
      <p:sp>
        <p:nvSpPr>
          <p:cNvPr id="20482" name="Rectangle 8">
            <a:extLst>
              <a:ext uri="{FF2B5EF4-FFF2-40B4-BE49-F238E27FC236}">
                <a16:creationId xmlns:a16="http://schemas.microsoft.com/office/drawing/2014/main" id="{B7721823-A835-3FAE-5B39-192B87D7D412}"/>
              </a:ext>
            </a:extLst>
          </p:cNvPr>
          <p:cNvSpPr>
            <a:spLocks noChangeArrowheads="1"/>
          </p:cNvSpPr>
          <p:nvPr/>
        </p:nvSpPr>
        <p:spPr bwMode="auto">
          <a:xfrm>
            <a:off x="136367" y="480729"/>
            <a:ext cx="8953500" cy="61206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Resumen de la conferencia</a:t>
            </a:r>
          </a:p>
        </p:txBody>
      </p:sp>
      <p:sp>
        <p:nvSpPr>
          <p:cNvPr id="20485" name="8 Marcador de número de diapositiva">
            <a:extLst>
              <a:ext uri="{FF2B5EF4-FFF2-40B4-BE49-F238E27FC236}">
                <a16:creationId xmlns:a16="http://schemas.microsoft.com/office/drawing/2014/main" id="{9259AA3C-29E3-DB84-7AA9-C8FA2E9DF1A3}"/>
              </a:ext>
            </a:extLst>
          </p:cNvPr>
          <p:cNvSpPr>
            <a:spLocks noGrp="1"/>
          </p:cNvSpPr>
          <p:nvPr>
            <p:ph type="sldNum" sz="quarter" idx="10"/>
          </p:nvPr>
        </p:nvSpPr>
        <p:spPr>
          <a:xfrm>
            <a:off x="8386763" y="6635750"/>
            <a:ext cx="585787" cy="152400"/>
          </a:xfrm>
          <a:noFill/>
        </p:spPr>
        <p:txBody>
          <a:bodyPr/>
          <a:lstStyle/>
          <a:p>
            <a:fld id="{E3484CBB-8AA0-4EAD-AFCC-EBDEB716CFE1}" type="slidenum">
              <a:rPr lang="es-ES" smtClean="0"/>
              <a:pPr/>
              <a:t>2</a:t>
            </a:fld>
            <a:endParaRPr lang="es-ES"/>
          </a:p>
        </p:txBody>
      </p:sp>
      <p:sp>
        <p:nvSpPr>
          <p:cNvPr id="2" name="6 CuadroTexto">
            <a:extLst>
              <a:ext uri="{FF2B5EF4-FFF2-40B4-BE49-F238E27FC236}">
                <a16:creationId xmlns:a16="http://schemas.microsoft.com/office/drawing/2014/main" id="{10883C42-D19C-3386-D4A4-C342747BCDFB}"/>
              </a:ext>
            </a:extLst>
          </p:cNvPr>
          <p:cNvSpPr txBox="1">
            <a:spLocks noChangeArrowheads="1"/>
          </p:cNvSpPr>
          <p:nvPr/>
        </p:nvSpPr>
        <p:spPr bwMode="auto">
          <a:xfrm>
            <a:off x="80963" y="6633356"/>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4" name="CuadroTexto 3">
            <a:extLst>
              <a:ext uri="{FF2B5EF4-FFF2-40B4-BE49-F238E27FC236}">
                <a16:creationId xmlns:a16="http://schemas.microsoft.com/office/drawing/2014/main" id="{CD40982F-7A7D-313B-335F-3D0C014C866E}"/>
              </a:ext>
            </a:extLst>
          </p:cNvPr>
          <p:cNvSpPr txBox="1"/>
          <p:nvPr/>
        </p:nvSpPr>
        <p:spPr>
          <a:xfrm>
            <a:off x="469269" y="1495700"/>
            <a:ext cx="8159750" cy="3416320"/>
          </a:xfrm>
          <a:prstGeom prst="rect">
            <a:avLst/>
          </a:prstGeom>
          <a:noFill/>
        </p:spPr>
        <p:txBody>
          <a:bodyPr wrap="square" rtlCol="0">
            <a:spAutoFit/>
          </a:bodyPr>
          <a:lstStyle/>
          <a:p>
            <a:pPr algn="ctr"/>
            <a:r>
              <a:rPr lang="es-ES" sz="9600" dirty="0"/>
              <a:t>Sí</a:t>
            </a:r>
          </a:p>
          <a:p>
            <a:endParaRPr lang="es-ES" sz="2000" dirty="0"/>
          </a:p>
          <a:p>
            <a:endParaRPr lang="es-ES" sz="2000" dirty="0"/>
          </a:p>
          <a:p>
            <a:r>
              <a:rPr lang="es-ES" sz="2000" dirty="0"/>
              <a:t>Ya ha terminado la conferencia. Muchas gracias. </a:t>
            </a:r>
          </a:p>
          <a:p>
            <a:br>
              <a:rPr lang="es-ES" sz="2000" dirty="0"/>
            </a:br>
            <a:endParaRPr lang="es-ES" sz="2000" dirty="0"/>
          </a:p>
          <a:p>
            <a:r>
              <a:rPr lang="es-ES" sz="2000" dirty="0"/>
              <a:t>Si quieren, pasamos al coloquio. ¿Alguna duda o pregunta?</a:t>
            </a:r>
          </a:p>
        </p:txBody>
      </p:sp>
    </p:spTree>
    <p:extLst>
      <p:ext uri="{BB962C8B-B14F-4D97-AF65-F5344CB8AC3E}">
        <p14:creationId xmlns:p14="http://schemas.microsoft.com/office/powerpoint/2010/main" val="123851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53908" y="260648"/>
            <a:ext cx="8836183" cy="61206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O los españoles “clásicos” tienen más hijos, o evolucionarán más o menos así.  La población total de España será eso más la inmigración actual y los flujos netos futuros, y sus descendientes.</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20</a:t>
            </a:fld>
            <a:endParaRPr lang="es-ES"/>
          </a:p>
        </p:txBody>
      </p:sp>
      <p:sp>
        <p:nvSpPr>
          <p:cNvPr id="2" name="6 CuadroTexto">
            <a:extLst>
              <a:ext uri="{FF2B5EF4-FFF2-40B4-BE49-F238E27FC236}">
                <a16:creationId xmlns:a16="http://schemas.microsoft.com/office/drawing/2014/main" id="{749F3B9A-310A-6DF0-9AAB-2B6FA227F89F}"/>
              </a:ext>
            </a:extLst>
          </p:cNvPr>
          <p:cNvSpPr txBox="1">
            <a:spLocks noChangeArrowheads="1"/>
          </p:cNvSpPr>
          <p:nvPr/>
        </p:nvSpPr>
        <p:spPr bwMode="auto">
          <a:xfrm>
            <a:off x="80963" y="6633356"/>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4" name="Imagen 3">
            <a:extLst>
              <a:ext uri="{FF2B5EF4-FFF2-40B4-BE49-F238E27FC236}">
                <a16:creationId xmlns:a16="http://schemas.microsoft.com/office/drawing/2014/main" id="{706D623C-2781-E81D-EB14-DE780B2153F6}"/>
              </a:ext>
            </a:extLst>
          </p:cNvPr>
          <p:cNvPicPr>
            <a:picLocks noChangeAspect="1"/>
          </p:cNvPicPr>
          <p:nvPr/>
        </p:nvPicPr>
        <p:blipFill>
          <a:blip r:embed="rId3"/>
          <a:stretch>
            <a:fillRect/>
          </a:stretch>
        </p:blipFill>
        <p:spPr>
          <a:xfrm>
            <a:off x="881007" y="1306279"/>
            <a:ext cx="7003361" cy="4335010"/>
          </a:xfrm>
          <a:prstGeom prst="rect">
            <a:avLst/>
          </a:prstGeom>
        </p:spPr>
      </p:pic>
      <p:sp>
        <p:nvSpPr>
          <p:cNvPr id="3" name="CuadroTexto 2">
            <a:extLst>
              <a:ext uri="{FF2B5EF4-FFF2-40B4-BE49-F238E27FC236}">
                <a16:creationId xmlns:a16="http://schemas.microsoft.com/office/drawing/2014/main" id="{2C8ECD90-8FED-16A9-A0E1-24F67898A9A6}"/>
              </a:ext>
            </a:extLst>
          </p:cNvPr>
          <p:cNvSpPr txBox="1"/>
          <p:nvPr/>
        </p:nvSpPr>
        <p:spPr>
          <a:xfrm>
            <a:off x="323528" y="5797571"/>
            <a:ext cx="8424936" cy="523220"/>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s-ES" dirty="0"/>
              <a:t>Restando de las proyecciones de Eurostat o la ONU en sus escenarios sin migraciones los inmigrantes que ya hay en España y sus descendientes, salen números muy parecidos.</a:t>
            </a:r>
          </a:p>
        </p:txBody>
      </p:sp>
    </p:spTree>
    <p:extLst>
      <p:ext uri="{BB962C8B-B14F-4D97-AF65-F5344CB8AC3E}">
        <p14:creationId xmlns:p14="http://schemas.microsoft.com/office/powerpoint/2010/main" val="91807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647" y="396652"/>
            <a:ext cx="8820150" cy="800100"/>
          </a:xfrm>
        </p:spPr>
        <p:txBody>
          <a:bodyPr/>
          <a:lstStyle/>
          <a:p>
            <a:r>
              <a:rPr lang="es-ES" sz="1800" dirty="0"/>
              <a:t>Efectos potenciales del proceso de “suicidio demográfico” (1)</a:t>
            </a:r>
          </a:p>
        </p:txBody>
      </p:sp>
      <p:sp>
        <p:nvSpPr>
          <p:cNvPr id="4" name="3 Marcador de número de diapositiva"/>
          <p:cNvSpPr>
            <a:spLocks noGrp="1"/>
          </p:cNvSpPr>
          <p:nvPr>
            <p:ph type="sldNum" sz="quarter" idx="10"/>
          </p:nvPr>
        </p:nvSpPr>
        <p:spPr/>
        <p:txBody>
          <a:bodyPr/>
          <a:lstStyle/>
          <a:p>
            <a:pPr>
              <a:defRPr/>
            </a:pPr>
            <a:fld id="{FDBB4E1B-3793-44E4-8EA2-1CC8B6C2CEB8}" type="slidenum">
              <a:rPr lang="es-ES" smtClean="0"/>
              <a:pPr>
                <a:defRPr/>
              </a:pPr>
              <a:t>21</a:t>
            </a:fld>
            <a:endParaRPr lang="es-ES"/>
          </a:p>
        </p:txBody>
      </p:sp>
      <p:sp>
        <p:nvSpPr>
          <p:cNvPr id="3" name="CuadroTexto 2"/>
          <p:cNvSpPr txBox="1"/>
          <p:nvPr/>
        </p:nvSpPr>
        <p:spPr>
          <a:xfrm>
            <a:off x="265868" y="1052736"/>
            <a:ext cx="8676824" cy="369332"/>
          </a:xfrm>
          <a:prstGeom prst="rect">
            <a:avLst/>
          </a:prstGeom>
          <a:solidFill>
            <a:srgbClr val="FF0000"/>
          </a:solidFill>
          <a:ln w="19050">
            <a:solidFill>
              <a:schemeClr val="tx1"/>
            </a:solidFill>
          </a:ln>
        </p:spPr>
        <p:txBody>
          <a:bodyPr wrap="square" rtlCol="0">
            <a:spAutoFit/>
          </a:bodyPr>
          <a:lstStyle/>
          <a:p>
            <a:pPr algn="ctr"/>
            <a:r>
              <a:rPr lang="es-ES" sz="1800" b="1" dirty="0">
                <a:solidFill>
                  <a:schemeClr val="bg1"/>
                </a:solidFill>
              </a:rPr>
              <a:t>Efectos negativos a medio y largo plazo de la baja natalidad</a:t>
            </a:r>
          </a:p>
        </p:txBody>
      </p:sp>
      <p:sp>
        <p:nvSpPr>
          <p:cNvPr id="5" name="CuadroTexto 4"/>
          <p:cNvSpPr txBox="1"/>
          <p:nvPr/>
        </p:nvSpPr>
        <p:spPr>
          <a:xfrm>
            <a:off x="265867" y="1406381"/>
            <a:ext cx="8676825" cy="5262979"/>
          </a:xfrm>
          <a:prstGeom prst="rect">
            <a:avLst/>
          </a:prstGeom>
          <a:noFill/>
          <a:ln w="28575">
            <a:solidFill>
              <a:schemeClr val="tx1"/>
            </a:solidFill>
          </a:ln>
        </p:spPr>
        <p:txBody>
          <a:bodyPr wrap="square" rtlCol="0">
            <a:spAutoFit/>
          </a:bodyPr>
          <a:lstStyle/>
          <a:p>
            <a:pPr marL="342900" indent="-342900">
              <a:buFont typeface="Wingdings" panose="05000000000000000000" pitchFamily="2" charset="2"/>
              <a:buChar char="ü"/>
            </a:pPr>
            <a:r>
              <a:rPr lang="es-ES" b="1" dirty="0"/>
              <a:t>Humanos-antropológicos: despoblación</a:t>
            </a:r>
            <a:r>
              <a:rPr lang="es-ES" dirty="0"/>
              <a:t>, gran </a:t>
            </a:r>
            <a:r>
              <a:rPr lang="es-ES" b="1" dirty="0"/>
              <a:t>envejecimiento social</a:t>
            </a:r>
            <a:r>
              <a:rPr lang="es-ES" dirty="0"/>
              <a:t>, y, de seguir así indefinidamente, </a:t>
            </a:r>
            <a:r>
              <a:rPr lang="es-ES" b="1" dirty="0"/>
              <a:t>desaparición</a:t>
            </a:r>
            <a:r>
              <a:rPr lang="es-ES" dirty="0"/>
              <a:t> como sociedad y como </a:t>
            </a:r>
            <a:r>
              <a:rPr lang="es-ES" i="1" dirty="0"/>
              <a:t>civilización</a:t>
            </a:r>
            <a:r>
              <a:rPr lang="es-ES" dirty="0"/>
              <a:t> / cultura.</a:t>
            </a:r>
            <a:br>
              <a:rPr lang="es-ES" dirty="0"/>
            </a:br>
            <a:endParaRPr lang="es-ES" b="1" dirty="0"/>
          </a:p>
          <a:p>
            <a:pPr marL="285750" indent="-285750">
              <a:buFont typeface="Wingdings" panose="05000000000000000000" pitchFamily="2" charset="2"/>
              <a:buChar char="ü"/>
            </a:pPr>
            <a:r>
              <a:rPr lang="es-ES" b="1" dirty="0"/>
              <a:t>Económicos</a:t>
            </a:r>
            <a:r>
              <a:rPr lang="es-ES" dirty="0"/>
              <a:t>. </a:t>
            </a:r>
          </a:p>
          <a:p>
            <a:pPr marL="800100" lvl="1" indent="-342900">
              <a:buFont typeface="Arial" panose="020B0604020202020204" pitchFamily="34" charset="0"/>
              <a:buChar char="•"/>
            </a:pPr>
            <a:r>
              <a:rPr lang="es-ES" dirty="0"/>
              <a:t>Más gasto en pensiones, sanidad y dependencia.</a:t>
            </a:r>
          </a:p>
          <a:p>
            <a:pPr marL="800100" lvl="1" indent="-342900">
              <a:buFont typeface="Arial" panose="020B0604020202020204" pitchFamily="34" charset="0"/>
              <a:buChar char="•"/>
            </a:pPr>
            <a:r>
              <a:rPr lang="es-ES" dirty="0"/>
              <a:t>Menos consumo e inversión, por menos población y más envejecida.</a:t>
            </a:r>
          </a:p>
          <a:p>
            <a:pPr marL="800100" lvl="1" indent="-342900">
              <a:buFont typeface="Arial" panose="020B0604020202020204" pitchFamily="34" charset="0"/>
              <a:buChar char="•"/>
            </a:pPr>
            <a:r>
              <a:rPr lang="es-ES" dirty="0"/>
              <a:t>Presión fiscal y/o déficit público creciente, y/o peores prestaciones a los mayores.</a:t>
            </a:r>
          </a:p>
          <a:p>
            <a:pPr marL="800100" lvl="1" indent="-342900">
              <a:buFont typeface="Arial" panose="020B0604020202020204" pitchFamily="34" charset="0"/>
              <a:buChar char="•"/>
            </a:pPr>
            <a:r>
              <a:rPr lang="es-ES" dirty="0"/>
              <a:t>Fuerza laboral menguante y envejecida.</a:t>
            </a:r>
          </a:p>
          <a:p>
            <a:pPr marL="800100" lvl="1" indent="-342900">
              <a:buFont typeface="Arial" panose="020B0604020202020204" pitchFamily="34" charset="0"/>
              <a:buChar char="•"/>
            </a:pPr>
            <a:r>
              <a:rPr lang="es-ES" dirty="0"/>
              <a:t>Menos innovación y emprendimiento en sociedades envejecidas.</a:t>
            </a:r>
          </a:p>
          <a:p>
            <a:pPr marL="800100" lvl="1" indent="-342900">
              <a:buFont typeface="Arial" panose="020B0604020202020204" pitchFamily="34" charset="0"/>
              <a:buChar char="•"/>
            </a:pPr>
            <a:r>
              <a:rPr lang="es-ES" dirty="0"/>
              <a:t>Merma de productividad, </a:t>
            </a:r>
            <a:r>
              <a:rPr lang="es-ES" i="1" dirty="0" err="1"/>
              <a:t>ceteris</a:t>
            </a:r>
            <a:r>
              <a:rPr lang="es-ES" i="1" dirty="0"/>
              <a:t> </a:t>
            </a:r>
            <a:r>
              <a:rPr lang="es-ES" i="1" dirty="0" err="1"/>
              <a:t>paribus</a:t>
            </a:r>
            <a:r>
              <a:rPr lang="es-ES" dirty="0"/>
              <a:t>, por pérdida de economías de escala en la demanda, menos innovación y una fuerza laboral más envejecida.</a:t>
            </a:r>
          </a:p>
          <a:p>
            <a:pPr marL="800100" lvl="1" indent="-342900">
              <a:buFont typeface="Arial" panose="020B0604020202020204" pitchFamily="34" charset="0"/>
              <a:buChar char="•"/>
            </a:pPr>
            <a:r>
              <a:rPr lang="es-ES" dirty="0"/>
              <a:t>Reducción de la renta per cápita efectiva, por perderse economías de escala domésticas.</a:t>
            </a:r>
          </a:p>
          <a:p>
            <a:pPr marL="800100" lvl="1" indent="-342900">
              <a:buFont typeface="Arial" panose="020B0604020202020204" pitchFamily="34" charset="0"/>
              <a:buChar char="•"/>
            </a:pPr>
            <a:r>
              <a:rPr lang="es-ES" dirty="0"/>
              <a:t>Devaluación de propiedades de valor dependiente de la demografía, como las casas.</a:t>
            </a:r>
          </a:p>
          <a:p>
            <a:pPr marL="342900" indent="-342900">
              <a:buFont typeface="Arial" panose="020B0604020202020204" pitchFamily="34" charset="0"/>
              <a:buChar char="•"/>
            </a:pPr>
            <a:endParaRPr lang="es-ES" dirty="0"/>
          </a:p>
          <a:p>
            <a:pPr marL="342900" indent="-342900">
              <a:buFont typeface="Wingdings" panose="05000000000000000000" pitchFamily="2" charset="2"/>
              <a:buChar char="ü"/>
            </a:pPr>
            <a:r>
              <a:rPr lang="es-ES" b="1" dirty="0"/>
              <a:t>Afectivo-familiares. </a:t>
            </a:r>
          </a:p>
          <a:p>
            <a:pPr marL="800100" lvl="1" indent="-342900">
              <a:buFont typeface="Arial" panose="020B0604020202020204" pitchFamily="34" charset="0"/>
              <a:buChar char="•"/>
            </a:pPr>
            <a:r>
              <a:rPr lang="es-ES" dirty="0"/>
              <a:t>Mayor </a:t>
            </a:r>
            <a:r>
              <a:rPr lang="es-ES" b="1" dirty="0"/>
              <a:t>soledad</a:t>
            </a:r>
            <a:r>
              <a:rPr lang="es-ES" dirty="0"/>
              <a:t>, al haber cada vez menos hijos, nietos, hermanos, tíos, etc.</a:t>
            </a:r>
          </a:p>
          <a:p>
            <a:pPr marL="800100" lvl="1" indent="-342900">
              <a:buFont typeface="Arial" panose="020B0604020202020204" pitchFamily="34" charset="0"/>
              <a:buChar char="•"/>
            </a:pPr>
            <a:r>
              <a:rPr lang="es-ES" dirty="0"/>
              <a:t>Riesgo creciente de </a:t>
            </a:r>
            <a:r>
              <a:rPr lang="es-ES" b="1" dirty="0"/>
              <a:t>triste final de vida por escasez de familiares</a:t>
            </a:r>
            <a:r>
              <a:rPr lang="es-ES" dirty="0"/>
              <a:t>, y presión creciente hacia la </a:t>
            </a:r>
            <a:r>
              <a:rPr lang="es-ES" b="1" dirty="0"/>
              <a:t>“eutanasia” no deseada</a:t>
            </a:r>
            <a:r>
              <a:rPr lang="es-ES" dirty="0"/>
              <a:t>, por el coste y esfuerzo de cuidar a los más mayores.</a:t>
            </a:r>
            <a:br>
              <a:rPr lang="es-ES" dirty="0"/>
            </a:br>
            <a:endParaRPr lang="es-ES" dirty="0"/>
          </a:p>
          <a:p>
            <a:pPr marL="342900" indent="-342900">
              <a:buFont typeface="Wingdings" panose="05000000000000000000" pitchFamily="2" charset="2"/>
              <a:buChar char="ü"/>
            </a:pPr>
            <a:r>
              <a:rPr lang="es-ES" b="1" dirty="0"/>
              <a:t>Políticos.</a:t>
            </a:r>
            <a:r>
              <a:rPr lang="es-ES" dirty="0"/>
              <a:t> Degeneración de la democracia en </a:t>
            </a:r>
            <a:r>
              <a:rPr lang="es-ES" b="1" dirty="0"/>
              <a:t>gerontocracia</a:t>
            </a:r>
            <a:r>
              <a:rPr lang="es-ES" dirty="0"/>
              <a:t> –pero no en el sentido clásico griego de gobierno de los ancianos sabios-, por el peso creciente del voto de los jubilados.</a:t>
            </a:r>
          </a:p>
          <a:p>
            <a:pPr marL="342900" indent="-342900">
              <a:buFont typeface="Wingdings" panose="05000000000000000000" pitchFamily="2" charset="2"/>
              <a:buChar char="ü"/>
            </a:pPr>
            <a:endParaRPr lang="es-ES" dirty="0"/>
          </a:p>
          <a:p>
            <a:pPr marL="342900" indent="-342900">
              <a:buFont typeface="Wingdings" panose="05000000000000000000" pitchFamily="2" charset="2"/>
              <a:buChar char="ü"/>
            </a:pPr>
            <a:r>
              <a:rPr lang="es-ES" b="1" dirty="0"/>
              <a:t>Geopolíticos</a:t>
            </a:r>
            <a:r>
              <a:rPr lang="es-ES" dirty="0"/>
              <a:t>. </a:t>
            </a:r>
            <a:r>
              <a:rPr lang="es-ES" b="1" dirty="0"/>
              <a:t>Tendencia a la irrelevancia mundial </a:t>
            </a:r>
            <a:r>
              <a:rPr lang="es-ES" dirty="0"/>
              <a:t>por pérdida de peso demográfico. Riesgo de </a:t>
            </a:r>
            <a:r>
              <a:rPr lang="es-ES" b="1" dirty="0"/>
              <a:t>perder capacidad de defensa </a:t>
            </a:r>
            <a:r>
              <a:rPr lang="es-ES" dirty="0"/>
              <a:t>ante vecinos potencialmente hostiles.</a:t>
            </a:r>
          </a:p>
        </p:txBody>
      </p:sp>
      <p:sp>
        <p:nvSpPr>
          <p:cNvPr id="6" name="6 CuadroTexto">
            <a:extLst>
              <a:ext uri="{FF2B5EF4-FFF2-40B4-BE49-F238E27FC236}">
                <a16:creationId xmlns:a16="http://schemas.microsoft.com/office/drawing/2014/main" id="{C4F50019-AC0A-7275-9DCB-10433F4402EC}"/>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24869997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647" y="396652"/>
            <a:ext cx="8820150" cy="800100"/>
          </a:xfrm>
        </p:spPr>
        <p:txBody>
          <a:bodyPr/>
          <a:lstStyle/>
          <a:p>
            <a:r>
              <a:rPr lang="es-ES" sz="1800" dirty="0"/>
              <a:t>Efectos potenciales del proceso de “suicidio demográfico” (2)</a:t>
            </a:r>
          </a:p>
        </p:txBody>
      </p:sp>
      <p:sp>
        <p:nvSpPr>
          <p:cNvPr id="4" name="3 Marcador de número de diapositiva"/>
          <p:cNvSpPr>
            <a:spLocks noGrp="1"/>
          </p:cNvSpPr>
          <p:nvPr>
            <p:ph type="sldNum" sz="quarter" idx="10"/>
          </p:nvPr>
        </p:nvSpPr>
        <p:spPr/>
        <p:txBody>
          <a:bodyPr/>
          <a:lstStyle/>
          <a:p>
            <a:pPr>
              <a:defRPr/>
            </a:pPr>
            <a:fld id="{FDBB4E1B-3793-44E4-8EA2-1CC8B6C2CEB8}" type="slidenum">
              <a:rPr lang="es-ES" smtClean="0"/>
              <a:pPr>
                <a:defRPr/>
              </a:pPr>
              <a:t>22</a:t>
            </a:fld>
            <a:endParaRPr lang="es-ES"/>
          </a:p>
        </p:txBody>
      </p:sp>
      <p:sp>
        <p:nvSpPr>
          <p:cNvPr id="3" name="CuadroTexto 2"/>
          <p:cNvSpPr txBox="1"/>
          <p:nvPr/>
        </p:nvSpPr>
        <p:spPr>
          <a:xfrm>
            <a:off x="265868" y="1262871"/>
            <a:ext cx="8554604" cy="369332"/>
          </a:xfrm>
          <a:prstGeom prst="rect">
            <a:avLst/>
          </a:prstGeom>
          <a:solidFill>
            <a:srgbClr val="00B050"/>
          </a:solidFill>
          <a:ln w="19050">
            <a:solidFill>
              <a:schemeClr val="tx1"/>
            </a:solidFill>
          </a:ln>
        </p:spPr>
        <p:txBody>
          <a:bodyPr wrap="square" rtlCol="0">
            <a:spAutoFit/>
          </a:bodyPr>
          <a:lstStyle/>
          <a:p>
            <a:pPr algn="ctr"/>
            <a:r>
              <a:rPr lang="es-ES" sz="1800" b="1" dirty="0">
                <a:solidFill>
                  <a:schemeClr val="bg1"/>
                </a:solidFill>
              </a:rPr>
              <a:t>Efectos positivos a medio y largo plazo de la baja natalidad</a:t>
            </a:r>
          </a:p>
        </p:txBody>
      </p:sp>
      <p:sp>
        <p:nvSpPr>
          <p:cNvPr id="5" name="CuadroTexto 4"/>
          <p:cNvSpPr txBox="1"/>
          <p:nvPr/>
        </p:nvSpPr>
        <p:spPr>
          <a:xfrm>
            <a:off x="265868" y="1614279"/>
            <a:ext cx="8554604" cy="2246769"/>
          </a:xfrm>
          <a:prstGeom prst="rect">
            <a:avLst/>
          </a:prstGeom>
          <a:noFill/>
          <a:ln w="28575">
            <a:solidFill>
              <a:schemeClr val="tx1"/>
            </a:solidFill>
          </a:ln>
        </p:spPr>
        <p:txBody>
          <a:bodyPr wrap="square" rtlCol="0">
            <a:spAutoFit/>
          </a:bodyPr>
          <a:lstStyle/>
          <a:p>
            <a:pPr marL="285750" indent="-285750">
              <a:buFont typeface="Wingdings" panose="05000000000000000000" pitchFamily="2" charset="2"/>
              <a:buChar char="ü"/>
            </a:pPr>
            <a:r>
              <a:rPr lang="es-ES" b="1" dirty="0"/>
              <a:t>Económicos</a:t>
            </a:r>
            <a:r>
              <a:rPr lang="es-ES" dirty="0"/>
              <a:t>. </a:t>
            </a:r>
          </a:p>
          <a:p>
            <a:pPr marL="800100" lvl="1" indent="-342900">
              <a:buFont typeface="Arial" panose="020B0604020202020204" pitchFamily="34" charset="0"/>
              <a:buChar char="•"/>
            </a:pPr>
            <a:r>
              <a:rPr lang="es-ES" dirty="0"/>
              <a:t>Ahorro en gasto educativo y en crianza de niños y jóvenes.</a:t>
            </a:r>
          </a:p>
          <a:p>
            <a:pPr marL="800100" lvl="1" indent="-342900">
              <a:buFont typeface="Arial" panose="020B0604020202020204" pitchFamily="34" charset="0"/>
              <a:buChar char="•"/>
            </a:pPr>
            <a:r>
              <a:rPr lang="es-ES" dirty="0"/>
              <a:t>Ahorro en subsidios por desempleo, y en gasto en seguridad / justicia..</a:t>
            </a:r>
          </a:p>
          <a:p>
            <a:pPr marL="800100" lvl="1" indent="-342900">
              <a:buFont typeface="Arial" panose="020B0604020202020204" pitchFamily="34" charset="0"/>
              <a:buChar char="•"/>
            </a:pPr>
            <a:r>
              <a:rPr lang="es-ES" dirty="0"/>
              <a:t>Casas más baratas para comprar, o alquilar quien las necesite.</a:t>
            </a:r>
          </a:p>
          <a:p>
            <a:endParaRPr lang="es-ES" dirty="0"/>
          </a:p>
          <a:p>
            <a:pPr marL="342900" indent="-342900">
              <a:buFont typeface="Wingdings" panose="05000000000000000000" pitchFamily="2" charset="2"/>
              <a:buChar char="ü"/>
            </a:pPr>
            <a:r>
              <a:rPr lang="es-ES" b="1" dirty="0"/>
              <a:t>Sociales. </a:t>
            </a:r>
          </a:p>
          <a:p>
            <a:pPr marL="800100" lvl="1" indent="-342900">
              <a:buFont typeface="Arial" panose="020B0604020202020204" pitchFamily="34" charset="0"/>
              <a:buChar char="•"/>
            </a:pPr>
            <a:r>
              <a:rPr lang="es-ES" dirty="0"/>
              <a:t>Desaparición del desempleo (salvo llegadas masivas de inmigrantes), al jubilarse más gente de la que ingresa en edades jóvenes en el mercado laboral.</a:t>
            </a:r>
          </a:p>
          <a:p>
            <a:pPr marL="800100" lvl="1" indent="-342900">
              <a:buFont typeface="Arial" panose="020B0604020202020204" pitchFamily="34" charset="0"/>
              <a:buChar char="•"/>
            </a:pPr>
            <a:r>
              <a:rPr lang="es-ES" dirty="0"/>
              <a:t>Menos criminalidad, por haber menos jóvenes.</a:t>
            </a:r>
          </a:p>
          <a:p>
            <a:pPr marL="800100" lvl="1" indent="-342900">
              <a:buFont typeface="Arial" panose="020B0604020202020204" pitchFamily="34" charset="0"/>
              <a:buChar char="•"/>
            </a:pPr>
            <a:r>
              <a:rPr lang="es-ES" dirty="0"/>
              <a:t>Menos riesgos de conflictos políticos violentos, por haber menos jóvenes.</a:t>
            </a:r>
          </a:p>
        </p:txBody>
      </p:sp>
      <p:sp>
        <p:nvSpPr>
          <p:cNvPr id="9" name="CuadroTexto 8"/>
          <p:cNvSpPr txBox="1"/>
          <p:nvPr/>
        </p:nvSpPr>
        <p:spPr>
          <a:xfrm>
            <a:off x="265869" y="4113076"/>
            <a:ext cx="8554604" cy="2246769"/>
          </a:xfrm>
          <a:prstGeom prst="rect">
            <a:avLst/>
          </a:prstGeom>
          <a:noFill/>
          <a:ln w="19050">
            <a:solidFill>
              <a:srgbClr val="FF3300"/>
            </a:solidFill>
          </a:ln>
        </p:spPr>
        <p:txBody>
          <a:bodyPr wrap="square" rtlCol="0">
            <a:spAutoFit/>
          </a:bodyPr>
          <a:lstStyle/>
          <a:p>
            <a:pPr marL="571500" indent="-571500">
              <a:buFont typeface="Arial" panose="020B0604020202020204" pitchFamily="34" charset="0"/>
              <a:buChar char="•"/>
            </a:pPr>
            <a:r>
              <a:rPr lang="es-ES" dirty="0"/>
              <a:t>No hay monedas sin dos caras, ciertamente, pero estos efectos positivos </a:t>
            </a:r>
            <a:r>
              <a:rPr lang="es-ES" b="1" dirty="0"/>
              <a:t>no compensarían ni de lejos los negativos</a:t>
            </a:r>
            <a:r>
              <a:rPr lang="es-ES" dirty="0"/>
              <a:t>, entre otras cosas, porque </a:t>
            </a:r>
            <a:r>
              <a:rPr lang="es-ES" b="1" dirty="0"/>
              <a:t>mantener a los más mayores es más caro </a:t>
            </a:r>
            <a:r>
              <a:rPr lang="es-ES" dirty="0"/>
              <a:t>que criar niños y jóvenes, en los cuales, además, el dinero empleado sería “</a:t>
            </a:r>
            <a:r>
              <a:rPr lang="es-ES" b="1" dirty="0"/>
              <a:t>inversión”</a:t>
            </a:r>
            <a:r>
              <a:rPr lang="es-ES" dirty="0"/>
              <a:t>, no “</a:t>
            </a:r>
            <a:r>
              <a:rPr lang="es-ES" b="1" dirty="0"/>
              <a:t>gasto </a:t>
            </a:r>
            <a:r>
              <a:rPr lang="es-ES" dirty="0"/>
              <a:t>consuntivo”.</a:t>
            </a:r>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r>
              <a:rPr lang="es-ES" dirty="0"/>
              <a:t>En general, </a:t>
            </a:r>
            <a:r>
              <a:rPr lang="es-ES" b="1" dirty="0"/>
              <a:t>los efectos positivos </a:t>
            </a:r>
            <a:r>
              <a:rPr lang="es-ES" dirty="0"/>
              <a:t>colaterales del proceso de suicidio demográfico son </a:t>
            </a:r>
            <a:r>
              <a:rPr lang="es-ES" b="1" dirty="0"/>
              <a:t>parecidos a lo que la muerte conlleva </a:t>
            </a:r>
            <a:r>
              <a:rPr lang="es-ES" dirty="0"/>
              <a:t>de poner fin a todo tipo de problemas y sufrimientos. ¡</a:t>
            </a:r>
            <a:r>
              <a:rPr lang="es-ES" b="1" dirty="0"/>
              <a:t>En los cementerios tampoco hay paro</a:t>
            </a:r>
            <a:r>
              <a:rPr lang="es-ES" dirty="0"/>
              <a:t>, ni pobreza, ni delincuencia, ni guerras, ni déficit público, ni corrupción, ni machismo, ni lo contrario! (por esa misma razón, no poca gente acaba con su vida suicidándose, para librarse de sufrimientos)</a:t>
            </a:r>
          </a:p>
        </p:txBody>
      </p:sp>
      <p:sp>
        <p:nvSpPr>
          <p:cNvPr id="6" name="6 CuadroTexto">
            <a:extLst>
              <a:ext uri="{FF2B5EF4-FFF2-40B4-BE49-F238E27FC236}">
                <a16:creationId xmlns:a16="http://schemas.microsoft.com/office/drawing/2014/main" id="{B4007D99-11A4-9CBB-3D9D-14C974A3D8A9}"/>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42496854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23</a:t>
            </a:fld>
            <a:endParaRPr lang="es-ES" dirty="0"/>
          </a:p>
        </p:txBody>
      </p:sp>
      <p:sp>
        <p:nvSpPr>
          <p:cNvPr id="17413" name="5 CuadroTexto"/>
          <p:cNvSpPr txBox="1">
            <a:spLocks noChangeArrowheads="1"/>
          </p:cNvSpPr>
          <p:nvPr/>
        </p:nvSpPr>
        <p:spPr bwMode="auto">
          <a:xfrm>
            <a:off x="143508" y="362999"/>
            <a:ext cx="8829042" cy="646331"/>
          </a:xfrm>
          <a:prstGeom prst="rect">
            <a:avLst/>
          </a:prstGeom>
          <a:noFill/>
          <a:ln w="9525">
            <a:noFill/>
            <a:miter lim="800000"/>
            <a:headEnd/>
            <a:tailEnd/>
          </a:ln>
        </p:spPr>
        <p:txBody>
          <a:bodyPr wrap="square">
            <a:spAutoFit/>
          </a:bodyPr>
          <a:lstStyle/>
          <a:p>
            <a:r>
              <a:rPr lang="es-ES" sz="1800" b="1" dirty="0"/>
              <a:t>Tal vez el efecto más doloroso de la falta de compromiso con la vida y la estabilidad familiar: la pandemia de soledad que aflige a Occidente</a:t>
            </a:r>
          </a:p>
        </p:txBody>
      </p:sp>
      <p:sp>
        <p:nvSpPr>
          <p:cNvPr id="8" name="7 CuadroTexto"/>
          <p:cNvSpPr txBox="1">
            <a:spLocks noChangeArrowheads="1"/>
          </p:cNvSpPr>
          <p:nvPr/>
        </p:nvSpPr>
        <p:spPr bwMode="auto">
          <a:xfrm>
            <a:off x="80963" y="6630988"/>
            <a:ext cx="8159750" cy="230187"/>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4" name="Imagen 3">
            <a:extLst>
              <a:ext uri="{FF2B5EF4-FFF2-40B4-BE49-F238E27FC236}">
                <a16:creationId xmlns:a16="http://schemas.microsoft.com/office/drawing/2014/main" id="{D0DC1AD1-E300-4775-A2D9-E34559F377ED}"/>
              </a:ext>
            </a:extLst>
          </p:cNvPr>
          <p:cNvPicPr>
            <a:picLocks noChangeAspect="1"/>
          </p:cNvPicPr>
          <p:nvPr/>
        </p:nvPicPr>
        <p:blipFill>
          <a:blip r:embed="rId3"/>
          <a:stretch>
            <a:fillRect/>
          </a:stretch>
        </p:blipFill>
        <p:spPr>
          <a:xfrm>
            <a:off x="4537801" y="3274412"/>
            <a:ext cx="68397" cy="50406"/>
          </a:xfrm>
          <a:prstGeom prst="rect">
            <a:avLst/>
          </a:prstGeom>
        </p:spPr>
      </p:pic>
      <p:sp>
        <p:nvSpPr>
          <p:cNvPr id="10" name="CuadroTexto 9">
            <a:extLst>
              <a:ext uri="{FF2B5EF4-FFF2-40B4-BE49-F238E27FC236}">
                <a16:creationId xmlns:a16="http://schemas.microsoft.com/office/drawing/2014/main" id="{EF36FBC2-C359-587C-9AFC-8213EF9C5CA3}"/>
              </a:ext>
            </a:extLst>
          </p:cNvPr>
          <p:cNvSpPr txBox="1"/>
          <p:nvPr/>
        </p:nvSpPr>
        <p:spPr>
          <a:xfrm>
            <a:off x="349428" y="5685626"/>
            <a:ext cx="8460940" cy="430887"/>
          </a:xfrm>
          <a:prstGeom prst="rect">
            <a:avLst/>
          </a:prstGeom>
          <a:noFill/>
        </p:spPr>
        <p:txBody>
          <a:bodyPr wrap="square">
            <a:spAutoFit/>
          </a:bodyPr>
          <a:lstStyle/>
          <a:p>
            <a:pPr rtl="0">
              <a:defRPr sz="1400" b="1" i="0" u="none" strike="noStrike" kern="1200" spc="0" baseline="0">
                <a:solidFill>
                  <a:sysClr val="windowText" lastClr="000000"/>
                </a:solidFill>
                <a:latin typeface="+mn-lt"/>
                <a:ea typeface="+mn-ea"/>
                <a:cs typeface="+mn-cs"/>
              </a:defRPr>
            </a:pPr>
            <a:r>
              <a:rPr lang="es-ES" sz="1100" b="0" dirty="0">
                <a:solidFill>
                  <a:sysClr val="windowText" lastClr="000000"/>
                </a:solidFill>
              </a:rPr>
              <a:t>Fuente de datos de los gráficos: Censo de Población 1970, Estadística Continua de Población a 01/07/2024 (INE)  y Proyecciones Demográficas 2024 (INE)</a:t>
            </a:r>
          </a:p>
        </p:txBody>
      </p:sp>
      <p:sp>
        <p:nvSpPr>
          <p:cNvPr id="11" name="Triángulo isósceles 10">
            <a:extLst>
              <a:ext uri="{FF2B5EF4-FFF2-40B4-BE49-F238E27FC236}">
                <a16:creationId xmlns:a16="http://schemas.microsoft.com/office/drawing/2014/main" id="{D2A78CDE-6E92-BBC7-296F-A179B942F41E}"/>
              </a:ext>
            </a:extLst>
          </p:cNvPr>
          <p:cNvSpPr/>
          <p:nvPr/>
        </p:nvSpPr>
        <p:spPr bwMode="auto">
          <a:xfrm rot="5400000">
            <a:off x="2931582" y="3287781"/>
            <a:ext cx="3259769" cy="307777"/>
          </a:xfrm>
          <a:prstGeom prst="triangle">
            <a:avLst/>
          </a:prstGeom>
          <a:blipFill>
            <a:blip r:embed="rId4"/>
            <a:tile tx="0" ty="0" sx="100000" sy="100000" flip="none" algn="tl"/>
          </a:blipFill>
          <a:ln w="12700" cap="flat" cmpd="sng" algn="ctr">
            <a:solidFill>
              <a:srgbClr val="002060"/>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dirty="0">
              <a:ln>
                <a:noFill/>
              </a:ln>
              <a:solidFill>
                <a:schemeClr val="tx1"/>
              </a:solidFill>
              <a:effectLst/>
              <a:latin typeface="Bookman Old Style" pitchFamily="18" charset="0"/>
              <a:cs typeface="Times New Roman" pitchFamily="18" charset="0"/>
            </a:endParaRPr>
          </a:p>
        </p:txBody>
      </p:sp>
      <p:sp>
        <p:nvSpPr>
          <p:cNvPr id="15" name="CuadroTexto 14">
            <a:extLst>
              <a:ext uri="{FF2B5EF4-FFF2-40B4-BE49-F238E27FC236}">
                <a16:creationId xmlns:a16="http://schemas.microsoft.com/office/drawing/2014/main" id="{0E7F9579-7189-B764-3415-E0B04B5E4EED}"/>
              </a:ext>
            </a:extLst>
          </p:cNvPr>
          <p:cNvSpPr txBox="1"/>
          <p:nvPr/>
        </p:nvSpPr>
        <p:spPr>
          <a:xfrm>
            <a:off x="271488" y="6202874"/>
            <a:ext cx="8408168" cy="307777"/>
          </a:xfrm>
          <a:prstGeom prst="rect">
            <a:avLst/>
          </a:prstGeom>
          <a:noFill/>
          <a:ln w="19050">
            <a:solidFill>
              <a:srgbClr val="FF0000"/>
            </a:solidFill>
          </a:ln>
        </p:spPr>
        <p:txBody>
          <a:bodyPr wrap="square" rtlCol="0">
            <a:spAutoFit/>
          </a:bodyPr>
          <a:lstStyle/>
          <a:p>
            <a:r>
              <a:rPr lang="es-ES" dirty="0"/>
              <a:t>NB. Los % de solitarios actuales y futuros son aún mayores para los españoles autóctonos</a:t>
            </a:r>
          </a:p>
        </p:txBody>
      </p:sp>
      <p:pic>
        <p:nvPicPr>
          <p:cNvPr id="5" name="Imagen 4">
            <a:extLst>
              <a:ext uri="{FF2B5EF4-FFF2-40B4-BE49-F238E27FC236}">
                <a16:creationId xmlns:a16="http://schemas.microsoft.com/office/drawing/2014/main" id="{AC651F8D-5711-D4F4-755A-A2E9F597C56D}"/>
              </a:ext>
            </a:extLst>
          </p:cNvPr>
          <p:cNvPicPr>
            <a:picLocks noChangeAspect="1"/>
          </p:cNvPicPr>
          <p:nvPr/>
        </p:nvPicPr>
        <p:blipFill>
          <a:blip r:embed="rId5"/>
          <a:stretch>
            <a:fillRect/>
          </a:stretch>
        </p:blipFill>
        <p:spPr>
          <a:xfrm>
            <a:off x="4847964" y="2001508"/>
            <a:ext cx="3947541" cy="2939659"/>
          </a:xfrm>
          <a:prstGeom prst="rect">
            <a:avLst/>
          </a:prstGeom>
        </p:spPr>
      </p:pic>
      <p:pic>
        <p:nvPicPr>
          <p:cNvPr id="9" name="Imagen 8">
            <a:extLst>
              <a:ext uri="{FF2B5EF4-FFF2-40B4-BE49-F238E27FC236}">
                <a16:creationId xmlns:a16="http://schemas.microsoft.com/office/drawing/2014/main" id="{C8C3A481-A73A-3D3B-9491-151854756A7A}"/>
              </a:ext>
            </a:extLst>
          </p:cNvPr>
          <p:cNvPicPr>
            <a:picLocks noChangeAspect="1"/>
          </p:cNvPicPr>
          <p:nvPr/>
        </p:nvPicPr>
        <p:blipFill>
          <a:blip r:embed="rId6"/>
          <a:stretch>
            <a:fillRect/>
          </a:stretch>
        </p:blipFill>
        <p:spPr>
          <a:xfrm>
            <a:off x="477256" y="1194639"/>
            <a:ext cx="3680561" cy="4468721"/>
          </a:xfrm>
          <a:prstGeom prst="rect">
            <a:avLst/>
          </a:prstGeom>
        </p:spPr>
      </p:pic>
    </p:spTree>
    <p:extLst>
      <p:ext uri="{BB962C8B-B14F-4D97-AF65-F5344CB8AC3E}">
        <p14:creationId xmlns:p14="http://schemas.microsoft.com/office/powerpoint/2010/main" val="266292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24</a:t>
            </a:fld>
            <a:endParaRPr lang="es-ES" dirty="0"/>
          </a:p>
        </p:txBody>
      </p:sp>
      <p:sp>
        <p:nvSpPr>
          <p:cNvPr id="4" name="CuadroTexto 3">
            <a:extLst>
              <a:ext uri="{FF2B5EF4-FFF2-40B4-BE49-F238E27FC236}">
                <a16:creationId xmlns:a16="http://schemas.microsoft.com/office/drawing/2014/main" id="{59B7CBC7-F1C5-430A-A5AC-2C878F7E9514}"/>
              </a:ext>
            </a:extLst>
          </p:cNvPr>
          <p:cNvSpPr txBox="1"/>
          <p:nvPr/>
        </p:nvSpPr>
        <p:spPr>
          <a:xfrm>
            <a:off x="239018" y="5589240"/>
            <a:ext cx="8653462" cy="954107"/>
          </a:xfrm>
          <a:prstGeom prst="rect">
            <a:avLst/>
          </a:prstGeom>
          <a:noFill/>
          <a:ln w="28575">
            <a:solidFill>
              <a:srgbClr val="3399FF"/>
            </a:solidFill>
          </a:ln>
        </p:spPr>
        <p:txBody>
          <a:bodyPr wrap="square" rtlCol="0">
            <a:spAutoFit/>
          </a:bodyPr>
          <a:lstStyle/>
          <a:p>
            <a:r>
              <a:rPr lang="es-ES" dirty="0"/>
              <a:t>(*) En las elecciones generales de 1993, una insinuación “fili</a:t>
            </a:r>
            <a:r>
              <a:rPr lang="es-ES" sz="1400" dirty="0"/>
              <a:t>pina”</a:t>
            </a:r>
            <a:r>
              <a:rPr lang="es-ES" dirty="0"/>
              <a:t> de última hora de que las </a:t>
            </a:r>
            <a:r>
              <a:rPr lang="es-ES" sz="1400" b="1" dirty="0"/>
              <a:t>pensiones peligraban </a:t>
            </a:r>
            <a:r>
              <a:rPr lang="es-ES" sz="1400" dirty="0"/>
              <a:t>si ganaba el PP se consideró que tuvo un efecto electoral decisivo</a:t>
            </a:r>
            <a:r>
              <a:rPr lang="es-ES" sz="1400" b="1" dirty="0"/>
              <a:t>.</a:t>
            </a:r>
            <a:r>
              <a:rPr lang="es-ES" sz="1400" dirty="0"/>
              <a:t> Desde entonces</a:t>
            </a:r>
            <a:r>
              <a:rPr lang="es-ES" sz="1400" b="1" dirty="0"/>
              <a:t>, en España, los jubilados son el segment</a:t>
            </a:r>
            <a:r>
              <a:rPr lang="es-ES" b="1" dirty="0"/>
              <a:t>o electoral im</a:t>
            </a:r>
            <a:r>
              <a:rPr lang="es-ES" sz="1400" b="1" dirty="0"/>
              <a:t>prescindible / intocable. ¡Y en1993 los pensionistas eran muchos menos</a:t>
            </a:r>
            <a:r>
              <a:rPr lang="es-ES" sz="1400" dirty="0"/>
              <a:t>, y ahora son muchos menos que en el futuro!</a:t>
            </a:r>
            <a:endParaRPr lang="es-ES" dirty="0"/>
          </a:p>
        </p:txBody>
      </p:sp>
      <p:pic>
        <p:nvPicPr>
          <p:cNvPr id="6" name="Imagen 5">
            <a:extLst>
              <a:ext uri="{FF2B5EF4-FFF2-40B4-BE49-F238E27FC236}">
                <a16:creationId xmlns:a16="http://schemas.microsoft.com/office/drawing/2014/main" id="{4FB211C9-7F7B-49C7-A840-22B0CD79BDD6}"/>
              </a:ext>
            </a:extLst>
          </p:cNvPr>
          <p:cNvPicPr>
            <a:picLocks noChangeAspect="1"/>
          </p:cNvPicPr>
          <p:nvPr/>
        </p:nvPicPr>
        <p:blipFill>
          <a:blip r:embed="rId3"/>
          <a:stretch>
            <a:fillRect/>
          </a:stretch>
        </p:blipFill>
        <p:spPr>
          <a:xfrm>
            <a:off x="1386148" y="1880829"/>
            <a:ext cx="6138180" cy="3682390"/>
          </a:xfrm>
          <a:prstGeom prst="rect">
            <a:avLst/>
          </a:prstGeom>
        </p:spPr>
      </p:pic>
      <p:sp>
        <p:nvSpPr>
          <p:cNvPr id="15" name="CuadroTexto 14">
            <a:extLst>
              <a:ext uri="{FF2B5EF4-FFF2-40B4-BE49-F238E27FC236}">
                <a16:creationId xmlns:a16="http://schemas.microsoft.com/office/drawing/2014/main" id="{215127B7-DF4E-42F2-BBB1-0AB93AD5BA8C}"/>
              </a:ext>
            </a:extLst>
          </p:cNvPr>
          <p:cNvSpPr txBox="1"/>
          <p:nvPr/>
        </p:nvSpPr>
        <p:spPr>
          <a:xfrm>
            <a:off x="332383" y="1088740"/>
            <a:ext cx="8488089" cy="738664"/>
          </a:xfrm>
          <a:prstGeom prst="rect">
            <a:avLst/>
          </a:prstGeom>
          <a:solidFill>
            <a:srgbClr val="FFFFCC"/>
          </a:solidFill>
          <a:ln w="19050">
            <a:solidFill>
              <a:srgbClr val="FF0000"/>
            </a:solidFill>
          </a:ln>
        </p:spPr>
        <p:txBody>
          <a:bodyPr wrap="square">
            <a:spAutoFit/>
          </a:bodyPr>
          <a:lstStyle/>
          <a:p>
            <a:r>
              <a:rPr lang="es-ES" sz="1400" dirty="0"/>
              <a:t>¿Puede funcionar bien / de forma equilibrada una sociedad democrática y con una economía social de mercado / liberal, cuyo </a:t>
            </a:r>
            <a:r>
              <a:rPr lang="es-ES" sz="1400" b="1" dirty="0"/>
              <a:t>segmento electoral decisivo, y cada vez lo será por más, </a:t>
            </a:r>
            <a:r>
              <a:rPr lang="es-ES" sz="1400" dirty="0"/>
              <a:t>tiene por </a:t>
            </a:r>
            <a:r>
              <a:rPr lang="es-ES" sz="1400" b="1" dirty="0"/>
              <a:t>interés económico principal recibir rentas de quienes trabajan</a:t>
            </a:r>
            <a:r>
              <a:rPr lang="es-ES" sz="1400" dirty="0"/>
              <a:t>?</a:t>
            </a:r>
          </a:p>
        </p:txBody>
      </p:sp>
      <p:sp>
        <p:nvSpPr>
          <p:cNvPr id="16" name="5 CuadroTexto">
            <a:extLst>
              <a:ext uri="{FF2B5EF4-FFF2-40B4-BE49-F238E27FC236}">
                <a16:creationId xmlns:a16="http://schemas.microsoft.com/office/drawing/2014/main" id="{7DB5187B-49DD-49CB-A0D1-F35A9895C9C4}"/>
              </a:ext>
            </a:extLst>
          </p:cNvPr>
          <p:cNvSpPr txBox="1">
            <a:spLocks noChangeArrowheads="1"/>
          </p:cNvSpPr>
          <p:nvPr/>
        </p:nvSpPr>
        <p:spPr bwMode="auto">
          <a:xfrm>
            <a:off x="140857" y="313792"/>
            <a:ext cx="8653462" cy="646331"/>
          </a:xfrm>
          <a:prstGeom prst="rect">
            <a:avLst/>
          </a:prstGeom>
          <a:noFill/>
          <a:ln w="9525">
            <a:noFill/>
            <a:miter lim="800000"/>
            <a:headEnd/>
            <a:tailEnd/>
          </a:ln>
        </p:spPr>
        <p:txBody>
          <a:bodyPr wrap="square">
            <a:spAutoFit/>
          </a:bodyPr>
          <a:lstStyle/>
          <a:p>
            <a:r>
              <a:rPr lang="es-ES" sz="1800" b="1" dirty="0"/>
              <a:t>“Bienaventurados sean los jubilados, porque de ellos es y será el reino de los votos” (un político español cualquiera en los últimas décadas)</a:t>
            </a:r>
          </a:p>
        </p:txBody>
      </p:sp>
      <p:sp>
        <p:nvSpPr>
          <p:cNvPr id="2" name="6 CuadroTexto">
            <a:extLst>
              <a:ext uri="{FF2B5EF4-FFF2-40B4-BE49-F238E27FC236}">
                <a16:creationId xmlns:a16="http://schemas.microsoft.com/office/drawing/2014/main" id="{8E4B8FAF-8FED-B058-D009-39F1C27825E2}"/>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390419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3 Marcador de número de diapositiva"/>
          <p:cNvSpPr>
            <a:spLocks noGrp="1"/>
          </p:cNvSpPr>
          <p:nvPr>
            <p:ph type="sldNum" sz="quarter" idx="10"/>
          </p:nvPr>
        </p:nvSpPr>
        <p:spPr>
          <a:noFill/>
        </p:spPr>
        <p:txBody>
          <a:bodyPr/>
          <a:lstStyle/>
          <a:p>
            <a:fld id="{C2085FCF-63CC-4B72-B535-78F361BF3BC1}" type="slidenum">
              <a:rPr lang="es-ES" smtClean="0"/>
              <a:pPr/>
              <a:t>25</a:t>
            </a:fld>
            <a:endParaRPr lang="es-ES"/>
          </a:p>
        </p:txBody>
      </p:sp>
      <p:sp>
        <p:nvSpPr>
          <p:cNvPr id="52228" name="5 Título"/>
          <p:cNvSpPr>
            <a:spLocks noGrp="1"/>
          </p:cNvSpPr>
          <p:nvPr>
            <p:ph type="title"/>
          </p:nvPr>
        </p:nvSpPr>
        <p:spPr>
          <a:xfrm>
            <a:off x="143508" y="116632"/>
            <a:ext cx="8820150" cy="800100"/>
          </a:xfrm>
        </p:spPr>
        <p:txBody>
          <a:bodyPr/>
          <a:lstStyle/>
          <a:p>
            <a:r>
              <a:rPr lang="es-ES" sz="1800" dirty="0"/>
              <a:t>El peso humano de Europa en el mundo ha disminuido de forma drástica, excepto entre los más mayores. Por demografía, no es de extrañar que los europeos y sus valores cuenten menos en el mundo </a:t>
            </a:r>
            <a:endParaRPr lang="en-US" sz="1800" dirty="0"/>
          </a:p>
        </p:txBody>
      </p:sp>
      <p:pic>
        <p:nvPicPr>
          <p:cNvPr id="2" name="Imagen 1"/>
          <p:cNvPicPr>
            <a:picLocks noChangeAspect="1"/>
          </p:cNvPicPr>
          <p:nvPr/>
        </p:nvPicPr>
        <p:blipFill>
          <a:blip r:embed="rId3"/>
          <a:stretch>
            <a:fillRect/>
          </a:stretch>
        </p:blipFill>
        <p:spPr>
          <a:xfrm>
            <a:off x="1400496" y="1124744"/>
            <a:ext cx="6231844" cy="3946873"/>
          </a:xfrm>
          <a:prstGeom prst="rect">
            <a:avLst/>
          </a:prstGeom>
        </p:spPr>
      </p:pic>
      <p:sp>
        <p:nvSpPr>
          <p:cNvPr id="7" name="7 CuadroTexto"/>
          <p:cNvSpPr txBox="1"/>
          <p:nvPr/>
        </p:nvSpPr>
        <p:spPr>
          <a:xfrm>
            <a:off x="287524" y="5157192"/>
            <a:ext cx="8462963" cy="1384995"/>
          </a:xfrm>
          <a:prstGeom prst="rect">
            <a:avLst/>
          </a:prstGeom>
          <a:noFill/>
          <a:ln w="28575">
            <a:solidFill>
              <a:srgbClr val="FF0000"/>
            </a:solidFill>
          </a:ln>
        </p:spPr>
        <p:txBody>
          <a:bodyPr wrap="square" rtlCol="0">
            <a:spAutoFit/>
          </a:bodyPr>
          <a:lstStyle/>
          <a:p>
            <a:pPr>
              <a:buFont typeface="Arial" pitchFamily="34" charset="0"/>
              <a:buChar char="•"/>
            </a:pPr>
            <a:r>
              <a:rPr lang="es-ES" dirty="0"/>
              <a:t> Hasta hace pocas décadas, </a:t>
            </a:r>
            <a:r>
              <a:rPr lang="es-ES" b="1" dirty="0"/>
              <a:t>Europa / Occidente </a:t>
            </a:r>
            <a:r>
              <a:rPr lang="es-ES" dirty="0"/>
              <a:t>sobresalieron en el mundo porque su </a:t>
            </a:r>
            <a:r>
              <a:rPr lang="es-ES" b="1" dirty="0"/>
              <a:t>productividad  </a:t>
            </a:r>
            <a:r>
              <a:rPr lang="es-ES" dirty="0"/>
              <a:t>económica por persona era </a:t>
            </a:r>
            <a:r>
              <a:rPr lang="es-ES" b="1" dirty="0"/>
              <a:t>muy superior</a:t>
            </a:r>
            <a:r>
              <a:rPr lang="es-ES" dirty="0"/>
              <a:t>, compensando con creces su inferioridad en población en el conjunto mundial. Con la globalización y el desarrollo de los países emergentes, la </a:t>
            </a:r>
            <a:r>
              <a:rPr lang="es-ES" b="1" dirty="0"/>
              <a:t>productividad </a:t>
            </a:r>
            <a:r>
              <a:rPr lang="es-ES" dirty="0"/>
              <a:t>en las diversas naciones </a:t>
            </a:r>
            <a:r>
              <a:rPr lang="es-ES" b="1" dirty="0"/>
              <a:t>tiende a igualarse</a:t>
            </a:r>
            <a:r>
              <a:rPr lang="es-ES" dirty="0"/>
              <a:t>, y </a:t>
            </a:r>
            <a:r>
              <a:rPr lang="es-ES" b="1" dirty="0"/>
              <a:t>el tamaño de la población y su juventud vuelve a ser decisivo </a:t>
            </a:r>
            <a:r>
              <a:rPr lang="es-ES" dirty="0"/>
              <a:t>para la competitividad y el peso internacional de las naciones (idea desarrollada por Josep Piqué en su libro “Cambio de era”)</a:t>
            </a:r>
          </a:p>
        </p:txBody>
      </p:sp>
      <p:sp>
        <p:nvSpPr>
          <p:cNvPr id="3" name="CuadroTexto 2"/>
          <p:cNvSpPr txBox="1"/>
          <p:nvPr/>
        </p:nvSpPr>
        <p:spPr>
          <a:xfrm>
            <a:off x="1400496" y="1124744"/>
            <a:ext cx="6231844" cy="523220"/>
          </a:xfrm>
          <a:prstGeom prst="rect">
            <a:avLst/>
          </a:prstGeom>
          <a:solidFill>
            <a:srgbClr val="66CCFF"/>
          </a:solidFill>
          <a:ln w="28575">
            <a:solidFill>
              <a:schemeClr val="tx1"/>
            </a:solidFill>
          </a:ln>
        </p:spPr>
        <p:txBody>
          <a:bodyPr wrap="square" rtlCol="0">
            <a:spAutoFit/>
          </a:bodyPr>
          <a:lstStyle/>
          <a:p>
            <a:r>
              <a:rPr lang="es-ES" b="1" dirty="0"/>
              <a:t>Peso histórico de la población de Europa en el total mundial</a:t>
            </a:r>
          </a:p>
          <a:p>
            <a:r>
              <a:rPr lang="es-ES" sz="1200" dirty="0"/>
              <a:t>Fuente: ONU (datos históricos y escenario central de proyecciones de población</a:t>
            </a:r>
            <a:r>
              <a:rPr lang="es-ES" dirty="0"/>
              <a:t>)</a:t>
            </a:r>
          </a:p>
        </p:txBody>
      </p:sp>
      <p:sp>
        <p:nvSpPr>
          <p:cNvPr id="4" name="6 CuadroTexto">
            <a:extLst>
              <a:ext uri="{FF2B5EF4-FFF2-40B4-BE49-F238E27FC236}">
                <a16:creationId xmlns:a16="http://schemas.microsoft.com/office/drawing/2014/main" id="{5565FF73-4B2A-0A1A-AE43-F30B5956C841}"/>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25198927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36367" y="279812"/>
            <a:ext cx="8953500" cy="80892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Por qué la inmigración </a:t>
            </a:r>
            <a:r>
              <a:rPr lang="es-ES" sz="1800" b="1" u="sng" dirty="0">
                <a:solidFill>
                  <a:schemeClr val="tx2"/>
                </a:solidFill>
              </a:rPr>
              <a:t>no puede ser una solución completa</a:t>
            </a:r>
            <a:r>
              <a:rPr lang="es-ES" sz="1800" b="1" dirty="0">
                <a:solidFill>
                  <a:schemeClr val="tx2"/>
                </a:solidFill>
              </a:rPr>
              <a:t> ante la baja natalidad: qué puede aportar, qué no, y qué riesgos comporta</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26</a:t>
            </a:fld>
            <a:endParaRPr lang="es-ES"/>
          </a:p>
        </p:txBody>
      </p:sp>
      <p:sp>
        <p:nvSpPr>
          <p:cNvPr id="6" name="Abgerundetes Rechteck 8">
            <a:extLst>
              <a:ext uri="{FF2B5EF4-FFF2-40B4-BE49-F238E27FC236}">
                <a16:creationId xmlns:a16="http://schemas.microsoft.com/office/drawing/2014/main" id="{FA1273DA-8C53-400B-8EA0-89746AC8CB79}"/>
              </a:ext>
            </a:extLst>
          </p:cNvPr>
          <p:cNvSpPr/>
          <p:nvPr/>
        </p:nvSpPr>
        <p:spPr>
          <a:xfrm>
            <a:off x="454710" y="1490206"/>
            <a:ext cx="8329758" cy="462630"/>
          </a:xfrm>
          <a:prstGeom prst="roundRect">
            <a:avLst>
              <a:gd name="adj" fmla="val 9433"/>
            </a:avLst>
          </a:prstGeom>
          <a:solidFill>
            <a:schemeClr val="bg1"/>
          </a:solidFill>
          <a:ln w="19050"/>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85750" indent="-285750" algn="l">
              <a:buFont typeface="Wingdings" panose="05000000000000000000" pitchFamily="2" charset="2"/>
              <a:buChar char="ü"/>
              <a:tabLst>
                <a:tab pos="355600" algn="l"/>
              </a:tabLst>
            </a:pPr>
            <a:r>
              <a:rPr lang="es-ES" b="1" dirty="0">
                <a:solidFill>
                  <a:schemeClr val="tx1"/>
                </a:solidFill>
                <a:cs typeface="Arial" panose="020B0604020202020204" pitchFamily="34" charset="0"/>
              </a:rPr>
              <a:t>Suficiente</a:t>
            </a:r>
            <a:r>
              <a:rPr lang="es-ES" dirty="0">
                <a:solidFill>
                  <a:schemeClr val="tx1"/>
                </a:solidFill>
                <a:cs typeface="Arial" panose="020B0604020202020204" pitchFamily="34" charset="0"/>
              </a:rPr>
              <a:t> mano de obra con </a:t>
            </a:r>
            <a:r>
              <a:rPr lang="es-ES" b="1" dirty="0">
                <a:solidFill>
                  <a:schemeClr val="tx1"/>
                </a:solidFill>
                <a:cs typeface="Arial" panose="020B0604020202020204" pitchFamily="34" charset="0"/>
              </a:rPr>
              <a:t>cualificación baja y medio-baja </a:t>
            </a:r>
            <a:r>
              <a:rPr lang="es-ES" dirty="0">
                <a:solidFill>
                  <a:schemeClr val="tx1"/>
                </a:solidFill>
                <a:cs typeface="Arial" panose="020B0604020202020204" pitchFamily="34" charset="0"/>
              </a:rPr>
              <a:t>(en el mundo hay un número casi ilimitado de gente con baja cualificación laboral que emigraría a Occidente).</a:t>
            </a:r>
          </a:p>
        </p:txBody>
      </p:sp>
      <p:sp>
        <p:nvSpPr>
          <p:cNvPr id="7" name="Abgerundetes Rechteck 10">
            <a:extLst>
              <a:ext uri="{FF2B5EF4-FFF2-40B4-BE49-F238E27FC236}">
                <a16:creationId xmlns:a16="http://schemas.microsoft.com/office/drawing/2014/main" id="{3BBA4C69-32AF-4DCF-9647-AFE2CFCC0879}"/>
              </a:ext>
            </a:extLst>
          </p:cNvPr>
          <p:cNvSpPr/>
          <p:nvPr/>
        </p:nvSpPr>
        <p:spPr>
          <a:xfrm>
            <a:off x="454711" y="1124744"/>
            <a:ext cx="6565561" cy="329458"/>
          </a:xfrm>
          <a:prstGeom prst="roundRect">
            <a:avLst>
              <a:gd name="adj" fmla="val 9433"/>
            </a:avLst>
          </a:prstGeom>
          <a:solidFill>
            <a:srgbClr val="8DE38D"/>
          </a:solidFill>
          <a:ln w="19050"/>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l">
              <a:tabLst>
                <a:tab pos="355600" algn="l"/>
              </a:tabLst>
            </a:pPr>
            <a:r>
              <a:rPr lang="en-US" sz="2000" b="1" dirty="0">
                <a:solidFill>
                  <a:schemeClr val="tx1"/>
                </a:solidFill>
                <a:cs typeface="Arial" panose="020B0604020202020204" pitchFamily="34" charset="0"/>
              </a:rPr>
              <a:t>LO QUE </a:t>
            </a:r>
            <a:r>
              <a:rPr lang="en-US" sz="2400" b="1" u="sng" dirty="0">
                <a:solidFill>
                  <a:schemeClr val="tx1"/>
                </a:solidFill>
                <a:cs typeface="Arial" panose="020B0604020202020204" pitchFamily="34" charset="0"/>
              </a:rPr>
              <a:t>SÍ</a:t>
            </a:r>
            <a:r>
              <a:rPr lang="en-US" sz="2000" b="1" dirty="0">
                <a:solidFill>
                  <a:schemeClr val="tx1"/>
                </a:solidFill>
                <a:cs typeface="Arial" panose="020B0604020202020204" pitchFamily="34" charset="0"/>
              </a:rPr>
              <a:t> PUEDE APORTAR DE VALIOSO</a:t>
            </a:r>
          </a:p>
        </p:txBody>
      </p:sp>
      <p:sp>
        <p:nvSpPr>
          <p:cNvPr id="9" name="Abgerundetes Rechteck 8">
            <a:extLst>
              <a:ext uri="{FF2B5EF4-FFF2-40B4-BE49-F238E27FC236}">
                <a16:creationId xmlns:a16="http://schemas.microsoft.com/office/drawing/2014/main" id="{81F09E63-8217-4745-B9A5-D1617DDEEBCF}"/>
              </a:ext>
            </a:extLst>
          </p:cNvPr>
          <p:cNvSpPr/>
          <p:nvPr/>
        </p:nvSpPr>
        <p:spPr>
          <a:xfrm>
            <a:off x="454710" y="2420888"/>
            <a:ext cx="8329758" cy="961264"/>
          </a:xfrm>
          <a:prstGeom prst="roundRect">
            <a:avLst>
              <a:gd name="adj" fmla="val 9433"/>
            </a:avLst>
          </a:prstGeom>
          <a:solidFill>
            <a:schemeClr val="bg1"/>
          </a:solidFill>
          <a:ln w="19050"/>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36000" tIns="144000" rIns="36000" bIns="36000" numCol="1" spcCol="0" rtlCol="0" fromWordArt="0" anchor="ctr" anchorCtr="0" forceAA="0" compatLnSpc="1">
            <a:prstTxWarp prst="textNoShape">
              <a:avLst/>
            </a:prstTxWarp>
            <a:noAutofit/>
          </a:bodyPr>
          <a:lstStyle/>
          <a:p>
            <a:pPr marL="285750" indent="-285750">
              <a:buFont typeface="Wingdings" panose="05000000000000000000" pitchFamily="2" charset="2"/>
              <a:buChar char="ü"/>
              <a:tabLst>
                <a:tab pos="355600" algn="l"/>
              </a:tabLst>
            </a:pPr>
            <a:r>
              <a:rPr lang="es-ES" b="1" dirty="0">
                <a:solidFill>
                  <a:schemeClr val="tx1"/>
                </a:solidFill>
                <a:cs typeface="Arial" panose="020B0604020202020204" pitchFamily="34" charset="0"/>
              </a:rPr>
              <a:t>Suficiente </a:t>
            </a:r>
            <a:r>
              <a:rPr lang="es-ES" dirty="0">
                <a:solidFill>
                  <a:schemeClr val="tx1"/>
                </a:solidFill>
                <a:cs typeface="Arial" panose="020B0604020202020204" pitchFamily="34" charset="0"/>
              </a:rPr>
              <a:t>mano de obra con </a:t>
            </a:r>
            <a:r>
              <a:rPr lang="es-ES" b="1" dirty="0">
                <a:solidFill>
                  <a:schemeClr val="tx1"/>
                </a:solidFill>
                <a:cs typeface="Arial" panose="020B0604020202020204" pitchFamily="34" charset="0"/>
              </a:rPr>
              <a:t>cualificación alta y medio-alta </a:t>
            </a:r>
            <a:r>
              <a:rPr lang="es-ES" dirty="0">
                <a:solidFill>
                  <a:schemeClr val="tx1"/>
                </a:solidFill>
                <a:cs typeface="Arial" panose="020B0604020202020204" pitchFamily="34" charset="0"/>
              </a:rPr>
              <a:t>(hay mucha menos oferta mundial de esta mano de obra. Y si emigra, va sobre todo a países más ricos que España)</a:t>
            </a:r>
          </a:p>
          <a:p>
            <a:pPr marL="285750" indent="-285750">
              <a:buFont typeface="Wingdings" panose="05000000000000000000" pitchFamily="2" charset="2"/>
              <a:buChar char="ü"/>
              <a:tabLst>
                <a:tab pos="355600" algn="l"/>
              </a:tabLst>
            </a:pPr>
            <a:r>
              <a:rPr lang="es-ES" b="1" dirty="0">
                <a:solidFill>
                  <a:schemeClr val="tx1"/>
                </a:solidFill>
                <a:cs typeface="Arial" panose="020B0604020202020204" pitchFamily="34" charset="0"/>
              </a:rPr>
              <a:t>Hijos nuestros / evitar la soledad</a:t>
            </a:r>
            <a:r>
              <a:rPr lang="es-ES" dirty="0">
                <a:solidFill>
                  <a:schemeClr val="tx1"/>
                </a:solidFill>
                <a:cs typeface="Arial" panose="020B0604020202020204" pitchFamily="34" charset="0"/>
              </a:rPr>
              <a:t>. No puedo “importar” hermanos para mi único hijo (apenas hay ya adopciones internacionales), o para que me den cariño en la vejez.</a:t>
            </a:r>
          </a:p>
          <a:p>
            <a:pPr marL="180000" indent="-180000">
              <a:buFont typeface="Wingdings" pitchFamily="2" charset="2"/>
              <a:buChar char="§"/>
              <a:tabLst>
                <a:tab pos="355600" algn="l"/>
              </a:tabLst>
            </a:pPr>
            <a:endParaRPr lang="es-ES" dirty="0">
              <a:solidFill>
                <a:schemeClr val="tx1"/>
              </a:solidFill>
              <a:cs typeface="Arial" panose="020B0604020202020204" pitchFamily="34" charset="0"/>
            </a:endParaRPr>
          </a:p>
        </p:txBody>
      </p:sp>
      <p:sp>
        <p:nvSpPr>
          <p:cNvPr id="10" name="Abgerundetes Rechteck 10">
            <a:extLst>
              <a:ext uri="{FF2B5EF4-FFF2-40B4-BE49-F238E27FC236}">
                <a16:creationId xmlns:a16="http://schemas.microsoft.com/office/drawing/2014/main" id="{CA4D58CB-7D39-4E2C-92A6-BAE61C0A4A9B}"/>
              </a:ext>
            </a:extLst>
          </p:cNvPr>
          <p:cNvSpPr/>
          <p:nvPr/>
        </p:nvSpPr>
        <p:spPr>
          <a:xfrm>
            <a:off x="454712" y="2060848"/>
            <a:ext cx="6565560" cy="329458"/>
          </a:xfrm>
          <a:prstGeom prst="roundRect">
            <a:avLst>
              <a:gd name="adj" fmla="val 9433"/>
            </a:avLst>
          </a:prstGeom>
          <a:solidFill>
            <a:srgbClr val="FFFF00"/>
          </a:solidFill>
          <a:ln w="19050"/>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l">
              <a:tabLst>
                <a:tab pos="355600" algn="l"/>
              </a:tabLst>
            </a:pPr>
            <a:r>
              <a:rPr lang="en-US" sz="2000" b="1" dirty="0">
                <a:solidFill>
                  <a:schemeClr val="tx1"/>
                </a:solidFill>
                <a:cs typeface="Arial" panose="020B0604020202020204" pitchFamily="34" charset="0"/>
              </a:rPr>
              <a:t>LO QUE </a:t>
            </a:r>
            <a:r>
              <a:rPr lang="en-US" sz="2400" b="1" u="sng" dirty="0">
                <a:solidFill>
                  <a:schemeClr val="tx1"/>
                </a:solidFill>
                <a:cs typeface="Arial" panose="020B0604020202020204" pitchFamily="34" charset="0"/>
              </a:rPr>
              <a:t>NO</a:t>
            </a:r>
            <a:r>
              <a:rPr lang="en-US" sz="2000" b="1" dirty="0">
                <a:solidFill>
                  <a:schemeClr val="tx1"/>
                </a:solidFill>
                <a:cs typeface="Arial" panose="020B0604020202020204" pitchFamily="34" charset="0"/>
              </a:rPr>
              <a:t> PUEDE APORTAR (Y NECESITAMOS)</a:t>
            </a:r>
          </a:p>
        </p:txBody>
      </p:sp>
      <p:sp>
        <p:nvSpPr>
          <p:cNvPr id="11" name="Abgerundetes Rechteck 8">
            <a:extLst>
              <a:ext uri="{FF2B5EF4-FFF2-40B4-BE49-F238E27FC236}">
                <a16:creationId xmlns:a16="http://schemas.microsoft.com/office/drawing/2014/main" id="{E111624F-AD1F-439F-B478-9F9D9DDAA365}"/>
              </a:ext>
            </a:extLst>
          </p:cNvPr>
          <p:cNvSpPr/>
          <p:nvPr/>
        </p:nvSpPr>
        <p:spPr>
          <a:xfrm>
            <a:off x="467544" y="3897052"/>
            <a:ext cx="8316924" cy="1567844"/>
          </a:xfrm>
          <a:prstGeom prst="roundRect">
            <a:avLst>
              <a:gd name="adj" fmla="val 9433"/>
            </a:avLst>
          </a:prstGeom>
          <a:solidFill>
            <a:schemeClr val="bg1"/>
          </a:solidFill>
          <a:ln w="19050"/>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36000" tIns="144000" rIns="36000" bIns="36000" numCol="1" spcCol="0" rtlCol="0" fromWordArt="0" anchor="ctr" anchorCtr="0" forceAA="0" compatLnSpc="1">
            <a:prstTxWarp prst="textNoShape">
              <a:avLst/>
            </a:prstTxWarp>
            <a:noAutofit/>
          </a:bodyPr>
          <a:lstStyle/>
          <a:p>
            <a:pPr marL="285750" indent="-285750">
              <a:spcBef>
                <a:spcPts val="600"/>
              </a:spcBef>
              <a:buFont typeface="Wingdings" panose="05000000000000000000" pitchFamily="2" charset="2"/>
              <a:buChar char="ü"/>
              <a:tabLst>
                <a:tab pos="355600" algn="l"/>
              </a:tabLst>
            </a:pPr>
            <a:r>
              <a:rPr lang="es-ES" b="1" dirty="0">
                <a:solidFill>
                  <a:schemeClr val="tx1"/>
                </a:solidFill>
                <a:cs typeface="Arial" panose="020B0604020202020204" pitchFamily="34" charset="0"/>
              </a:rPr>
              <a:t>Que venga demasiada</a:t>
            </a:r>
            <a:r>
              <a:rPr lang="es-ES" dirty="0">
                <a:solidFill>
                  <a:schemeClr val="tx1"/>
                </a:solidFill>
                <a:cs typeface="Arial" panose="020B0604020202020204" pitchFamily="34" charset="0"/>
              </a:rPr>
              <a:t>, atraída por un Estado de bienestar generoso y con control laxo de fronteras </a:t>
            </a:r>
            <a:r>
              <a:rPr lang="es-ES" dirty="0">
                <a:solidFill>
                  <a:schemeClr val="tx1"/>
                </a:solidFill>
                <a:cs typeface="Arial" panose="020B0604020202020204" pitchFamily="34" charset="0"/>
                <a:sym typeface="Wingdings" panose="05000000000000000000" pitchFamily="2" charset="2"/>
              </a:rPr>
              <a:t> oneroso lastre al erario público </a:t>
            </a:r>
            <a:r>
              <a:rPr lang="es-ES" dirty="0">
                <a:solidFill>
                  <a:schemeClr val="tx1"/>
                </a:solidFill>
                <a:cs typeface="Arial" panose="020B0604020202020204" pitchFamily="34" charset="0"/>
              </a:rPr>
              <a:t>en prestaciones, más paro y erosión salarial en empleos menos cualificados, congestión en vivienda y sanidad... Es el caso de España.</a:t>
            </a:r>
          </a:p>
          <a:p>
            <a:pPr marL="285750" indent="-285750">
              <a:spcBef>
                <a:spcPts val="600"/>
              </a:spcBef>
              <a:buFont typeface="Wingdings" panose="05000000000000000000" pitchFamily="2" charset="2"/>
              <a:buChar char="ü"/>
              <a:tabLst>
                <a:tab pos="355600" algn="l"/>
              </a:tabLst>
            </a:pPr>
            <a:r>
              <a:rPr lang="es-ES" b="1" dirty="0">
                <a:solidFill>
                  <a:schemeClr val="tx1"/>
                </a:solidFill>
                <a:cs typeface="Arial" panose="020B0604020202020204" pitchFamily="34" charset="0"/>
              </a:rPr>
              <a:t>Deficiente integración sociocultural </a:t>
            </a:r>
            <a:r>
              <a:rPr lang="es-ES" dirty="0">
                <a:solidFill>
                  <a:schemeClr val="tx1"/>
                </a:solidFill>
                <a:cs typeface="Arial" panose="020B0604020202020204" pitchFamily="34" charset="0"/>
              </a:rPr>
              <a:t>(más delincuencia, yihadismo, fracturas sociales).</a:t>
            </a:r>
          </a:p>
          <a:p>
            <a:pPr marL="285750" indent="-285750">
              <a:spcBef>
                <a:spcPts val="600"/>
              </a:spcBef>
              <a:buFont typeface="Wingdings" panose="05000000000000000000" pitchFamily="2" charset="2"/>
              <a:buChar char="ü"/>
              <a:tabLst>
                <a:tab pos="355600" algn="l"/>
              </a:tabLst>
            </a:pPr>
            <a:r>
              <a:rPr lang="es-ES" b="1" dirty="0">
                <a:solidFill>
                  <a:schemeClr val="tx1"/>
                </a:solidFill>
                <a:cs typeface="Arial" panose="020B0604020202020204" pitchFamily="34" charset="0"/>
              </a:rPr>
              <a:t>Creer que con la inmigración ya no hacen falta más niños</a:t>
            </a:r>
            <a:r>
              <a:rPr lang="es-ES" dirty="0">
                <a:solidFill>
                  <a:schemeClr val="tx1"/>
                </a:solidFill>
                <a:cs typeface="Arial" panose="020B0604020202020204" pitchFamily="34" charset="0"/>
              </a:rPr>
              <a:t>. ¿</a:t>
            </a:r>
            <a:r>
              <a:rPr lang="es-ES" b="1" dirty="0">
                <a:solidFill>
                  <a:schemeClr val="tx1"/>
                </a:solidFill>
                <a:cs typeface="Arial" panose="020B0604020202020204" pitchFamily="34" charset="0"/>
              </a:rPr>
              <a:t>Y si deja de venir </a:t>
            </a:r>
            <a:r>
              <a:rPr lang="es-ES" dirty="0">
                <a:solidFill>
                  <a:schemeClr val="tx1"/>
                </a:solidFill>
                <a:cs typeface="Arial" panose="020B0604020202020204" pitchFamily="34" charset="0"/>
              </a:rPr>
              <a:t>porque seamos un país estancado por decrépito, y en sus países de origen se tiende a vivir mejor?</a:t>
            </a:r>
          </a:p>
          <a:p>
            <a:pPr>
              <a:tabLst>
                <a:tab pos="355600" algn="l"/>
              </a:tabLst>
            </a:pPr>
            <a:endParaRPr lang="es-ES" dirty="0">
              <a:solidFill>
                <a:schemeClr val="tx1"/>
              </a:solidFill>
              <a:cs typeface="Arial" panose="020B0604020202020204" pitchFamily="34" charset="0"/>
            </a:endParaRPr>
          </a:p>
        </p:txBody>
      </p:sp>
      <p:sp>
        <p:nvSpPr>
          <p:cNvPr id="12" name="Abgerundetes Rechteck 10">
            <a:extLst>
              <a:ext uri="{FF2B5EF4-FFF2-40B4-BE49-F238E27FC236}">
                <a16:creationId xmlns:a16="http://schemas.microsoft.com/office/drawing/2014/main" id="{C6E273A3-B773-4673-AD3F-41F3873F1A01}"/>
              </a:ext>
            </a:extLst>
          </p:cNvPr>
          <p:cNvSpPr/>
          <p:nvPr/>
        </p:nvSpPr>
        <p:spPr>
          <a:xfrm>
            <a:off x="467546" y="3537012"/>
            <a:ext cx="6480718" cy="329458"/>
          </a:xfrm>
          <a:prstGeom prst="roundRect">
            <a:avLst>
              <a:gd name="adj" fmla="val 9433"/>
            </a:avLst>
          </a:prstGeom>
          <a:solidFill>
            <a:schemeClr val="accent2"/>
          </a:solidFill>
          <a:ln w="19050"/>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tabLst>
                <a:tab pos="355600" algn="l"/>
              </a:tabLst>
            </a:pPr>
            <a:r>
              <a:rPr lang="en-US" sz="2000" b="1" dirty="0">
                <a:solidFill>
                  <a:srgbClr val="FF0000"/>
                </a:solidFill>
                <a:cs typeface="Arial" panose="020B0604020202020204" pitchFamily="34" charset="0"/>
              </a:rPr>
              <a:t>RIESGOS REALES </a:t>
            </a:r>
            <a:r>
              <a:rPr lang="en-US" sz="2000" b="1" dirty="0">
                <a:solidFill>
                  <a:schemeClr val="tx1"/>
                </a:solidFill>
                <a:cs typeface="Arial" panose="020B0604020202020204" pitchFamily="34" charset="0"/>
              </a:rPr>
              <a:t>(SI SE GESTIONA MAL)</a:t>
            </a:r>
          </a:p>
        </p:txBody>
      </p:sp>
      <p:sp>
        <p:nvSpPr>
          <p:cNvPr id="14" name="CuadroTexto 13">
            <a:extLst>
              <a:ext uri="{FF2B5EF4-FFF2-40B4-BE49-F238E27FC236}">
                <a16:creationId xmlns:a16="http://schemas.microsoft.com/office/drawing/2014/main" id="{355D2089-4EFA-42B1-A444-A74379D80550}"/>
              </a:ext>
            </a:extLst>
          </p:cNvPr>
          <p:cNvSpPr txBox="1"/>
          <p:nvPr/>
        </p:nvSpPr>
        <p:spPr>
          <a:xfrm>
            <a:off x="431541" y="5589240"/>
            <a:ext cx="8352928" cy="553998"/>
          </a:xfrm>
          <a:prstGeom prst="rect">
            <a:avLst/>
          </a:prstGeom>
          <a:noFill/>
          <a:ln w="28575">
            <a:solidFill>
              <a:srgbClr val="FF0000"/>
            </a:solidFill>
          </a:ln>
        </p:spPr>
        <p:txBody>
          <a:bodyPr wrap="square">
            <a:spAutoFit/>
          </a:bodyPr>
          <a:lstStyle/>
          <a:p>
            <a:pPr>
              <a:tabLst>
                <a:tab pos="355600" algn="l"/>
              </a:tabLst>
            </a:pPr>
            <a:r>
              <a:rPr lang="es-ES" sz="1600" b="1" dirty="0">
                <a:solidFill>
                  <a:srgbClr val="FF0000"/>
                </a:solidFill>
                <a:cs typeface="Arial" panose="020B0604020202020204" pitchFamily="34" charset="0"/>
              </a:rPr>
              <a:t>Riesgos morales</a:t>
            </a:r>
            <a:r>
              <a:rPr lang="es-ES" dirty="0">
                <a:solidFill>
                  <a:srgbClr val="FF0000"/>
                </a:solidFill>
                <a:cs typeface="Arial" panose="020B0604020202020204" pitchFamily="34" charset="0"/>
              </a:rPr>
              <a:t>: </a:t>
            </a:r>
            <a:r>
              <a:rPr lang="es-ES" dirty="0">
                <a:cs typeface="Arial" panose="020B0604020202020204" pitchFamily="34" charset="0"/>
              </a:rPr>
              <a:t>1) Fomentar </a:t>
            </a:r>
            <a:r>
              <a:rPr lang="es-ES" b="1" dirty="0">
                <a:cs typeface="Arial" panose="020B0604020202020204" pitchFamily="34" charset="0"/>
              </a:rPr>
              <a:t>desarraigos personales.</a:t>
            </a:r>
            <a:r>
              <a:rPr lang="es-ES" dirty="0">
                <a:cs typeface="Arial" panose="020B0604020202020204" pitchFamily="34" charset="0"/>
              </a:rPr>
              <a:t> 2) La </a:t>
            </a:r>
            <a:r>
              <a:rPr lang="es-ES" b="1" dirty="0">
                <a:cs typeface="Arial" panose="020B0604020202020204" pitchFamily="34" charset="0"/>
              </a:rPr>
              <a:t>mentalidad “</a:t>
            </a:r>
            <a:r>
              <a:rPr lang="es-ES" b="1" dirty="0" err="1">
                <a:cs typeface="Arial" panose="020B0604020202020204" pitchFamily="34" charset="0"/>
              </a:rPr>
              <a:t>señoritil</a:t>
            </a:r>
            <a:r>
              <a:rPr lang="es-ES" b="1" dirty="0">
                <a:cs typeface="Arial" panose="020B0604020202020204" pitchFamily="34" charset="0"/>
              </a:rPr>
              <a:t>” </a:t>
            </a:r>
            <a:r>
              <a:rPr lang="es-ES" dirty="0">
                <a:cs typeface="Arial" panose="020B0604020202020204" pitchFamily="34" charset="0"/>
              </a:rPr>
              <a:t>de </a:t>
            </a:r>
            <a:r>
              <a:rPr lang="es-ES" b="1" dirty="0">
                <a:cs typeface="Arial" panose="020B0604020202020204" pitchFamily="34" charset="0"/>
              </a:rPr>
              <a:t>“</a:t>
            </a:r>
            <a:r>
              <a:rPr lang="es-ES" dirty="0">
                <a:cs typeface="Arial" panose="020B0604020202020204" pitchFamily="34" charset="0"/>
              </a:rPr>
              <a:t>renunciamos a tener niños. Que los tengan otros por y para nosotros en países más pobres”.</a:t>
            </a:r>
          </a:p>
        </p:txBody>
      </p:sp>
      <p:sp>
        <p:nvSpPr>
          <p:cNvPr id="2" name="6 CuadroTexto">
            <a:extLst>
              <a:ext uri="{FF2B5EF4-FFF2-40B4-BE49-F238E27FC236}">
                <a16:creationId xmlns:a16="http://schemas.microsoft.com/office/drawing/2014/main" id="{749F3B9A-310A-6DF0-9AAB-2B6FA227F89F}"/>
              </a:ext>
            </a:extLst>
          </p:cNvPr>
          <p:cNvSpPr txBox="1">
            <a:spLocks noChangeArrowheads="1"/>
          </p:cNvSpPr>
          <p:nvPr/>
        </p:nvSpPr>
        <p:spPr bwMode="auto">
          <a:xfrm>
            <a:off x="80963" y="6633356"/>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3" name="CuadroTexto 2">
            <a:extLst>
              <a:ext uri="{FF2B5EF4-FFF2-40B4-BE49-F238E27FC236}">
                <a16:creationId xmlns:a16="http://schemas.microsoft.com/office/drawing/2014/main" id="{4D01FD8A-2217-8A40-1CDA-0BF9B40DB017}"/>
              </a:ext>
            </a:extLst>
          </p:cNvPr>
          <p:cNvSpPr txBox="1"/>
          <p:nvPr/>
        </p:nvSpPr>
        <p:spPr>
          <a:xfrm>
            <a:off x="454710" y="6237312"/>
            <a:ext cx="8329758" cy="307777"/>
          </a:xfrm>
          <a:prstGeom prst="rect">
            <a:avLst/>
          </a:prstGeom>
          <a:noFill/>
          <a:ln w="38100">
            <a:solidFill>
              <a:srgbClr val="7030A0"/>
            </a:solidFill>
          </a:ln>
        </p:spPr>
        <p:txBody>
          <a:bodyPr wrap="square" rtlCol="0">
            <a:spAutoFit/>
          </a:bodyPr>
          <a:lstStyle/>
          <a:p>
            <a:r>
              <a:rPr lang="es-ES" dirty="0"/>
              <a:t>¡</a:t>
            </a:r>
            <a:r>
              <a:rPr lang="es-ES" b="1" dirty="0"/>
              <a:t>y ojo, </a:t>
            </a:r>
            <a:r>
              <a:rPr lang="es-ES" b="1" i="1" dirty="0" err="1"/>
              <a:t>carbonofóbicos</a:t>
            </a:r>
            <a:r>
              <a:rPr lang="es-ES" dirty="0"/>
              <a:t>! Un inmigrante típico </a:t>
            </a:r>
            <a:r>
              <a:rPr lang="es-ES" b="1" dirty="0"/>
              <a:t>emite más CO2 </a:t>
            </a:r>
            <a:r>
              <a:rPr lang="es-ES" dirty="0"/>
              <a:t>aquí que en su país de origen</a:t>
            </a:r>
          </a:p>
        </p:txBody>
      </p:sp>
    </p:spTree>
    <p:extLst>
      <p:ext uri="{BB962C8B-B14F-4D97-AF65-F5344CB8AC3E}">
        <p14:creationId xmlns:p14="http://schemas.microsoft.com/office/powerpoint/2010/main" val="83841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4"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199964" y="260648"/>
            <a:ext cx="8736032" cy="599997"/>
          </a:xfrm>
        </p:spPr>
        <p:txBody>
          <a:bodyPr>
            <a:noAutofit/>
          </a:bodyPr>
          <a:lstStyle/>
          <a:p>
            <a:r>
              <a:rPr lang="es-ES" altLang="es-ES" sz="1800" dirty="0"/>
              <a:t>Las tasas de paro de los inmigrantes son muy elevadas, sobre todo los de ciertos orígenes. Pese a ello, de 01/01/2023 a 01/07/2024 llegaron 832.000 inmigrantes netos, cosa injustificable por el mercado laboral.</a:t>
            </a:r>
          </a:p>
        </p:txBody>
      </p:sp>
      <p:sp>
        <p:nvSpPr>
          <p:cNvPr id="7" name="3 Marcador de número de diapositiva">
            <a:extLst>
              <a:ext uri="{FF2B5EF4-FFF2-40B4-BE49-F238E27FC236}">
                <a16:creationId xmlns:a16="http://schemas.microsoft.com/office/drawing/2014/main" id="{6C3C36EA-B322-4023-BC87-3B525D758681}"/>
              </a:ext>
            </a:extLst>
          </p:cNvPr>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7AD0123E-FA22-49D7-8D20-306FF21980E4}" type="slidenum">
              <a:rPr lang="es-ES" sz="800"/>
              <a:pPr algn="r" eaLnBrk="0" hangingPunct="0">
                <a:lnSpc>
                  <a:spcPct val="90000"/>
                </a:lnSpc>
              </a:pPr>
              <a:t>27</a:t>
            </a:fld>
            <a:endParaRPr lang="es-ES" sz="800" dirty="0"/>
          </a:p>
        </p:txBody>
      </p:sp>
      <p:sp>
        <p:nvSpPr>
          <p:cNvPr id="6" name="6 CuadroTexto">
            <a:extLst>
              <a:ext uri="{FF2B5EF4-FFF2-40B4-BE49-F238E27FC236}">
                <a16:creationId xmlns:a16="http://schemas.microsoft.com/office/drawing/2014/main" id="{7F2937F6-BA4F-226E-B024-E51D3373027B}"/>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 </a:t>
            </a:r>
          </a:p>
        </p:txBody>
      </p:sp>
      <p:sp>
        <p:nvSpPr>
          <p:cNvPr id="9" name="CuadroTexto 8">
            <a:extLst>
              <a:ext uri="{FF2B5EF4-FFF2-40B4-BE49-F238E27FC236}">
                <a16:creationId xmlns:a16="http://schemas.microsoft.com/office/drawing/2014/main" id="{66A15B6C-4DBE-866E-1445-3EC450CCE8AF}"/>
              </a:ext>
            </a:extLst>
          </p:cNvPr>
          <p:cNvSpPr txBox="1"/>
          <p:nvPr/>
        </p:nvSpPr>
        <p:spPr>
          <a:xfrm>
            <a:off x="143508" y="5740782"/>
            <a:ext cx="8801100" cy="738664"/>
          </a:xfrm>
          <a:prstGeom prst="rect">
            <a:avLst/>
          </a:prstGeom>
          <a:noFill/>
          <a:ln w="28575">
            <a:solidFill>
              <a:srgbClr val="FF3300"/>
            </a:solidFill>
          </a:ln>
        </p:spPr>
        <p:txBody>
          <a:bodyPr wrap="square" rtlCol="0">
            <a:spAutoFit/>
          </a:bodyPr>
          <a:lstStyle/>
          <a:p>
            <a:r>
              <a:rPr lang="es-ES" dirty="0"/>
              <a:t>En lo peor de la Gran Recesión, hacia 2013 </a:t>
            </a:r>
            <a:r>
              <a:rPr lang="es-ES" b="1" dirty="0"/>
              <a:t>los africanos llegaron a un paro del 60%</a:t>
            </a:r>
            <a:r>
              <a:rPr lang="es-ES" dirty="0"/>
              <a:t>, </a:t>
            </a:r>
            <a:r>
              <a:rPr lang="es-ES" b="1" dirty="0"/>
              <a:t>pero no se fue en neto ni el 1%</a:t>
            </a:r>
            <a:r>
              <a:rPr lang="es-ES" dirty="0"/>
              <a:t>: estaban mejor aquí con subsidios que en su país. Los iberoamericanos, sin llegar a tanto, algo en línea similar. Y a partir de mediados de 2015 volvieron a venir en masa.</a:t>
            </a:r>
          </a:p>
        </p:txBody>
      </p:sp>
      <p:pic>
        <p:nvPicPr>
          <p:cNvPr id="4" name="Imagen 3">
            <a:extLst>
              <a:ext uri="{FF2B5EF4-FFF2-40B4-BE49-F238E27FC236}">
                <a16:creationId xmlns:a16="http://schemas.microsoft.com/office/drawing/2014/main" id="{7FE145FD-B086-2970-D15A-D2DB98865956}"/>
              </a:ext>
            </a:extLst>
          </p:cNvPr>
          <p:cNvPicPr>
            <a:picLocks noChangeAspect="1"/>
          </p:cNvPicPr>
          <p:nvPr/>
        </p:nvPicPr>
        <p:blipFill>
          <a:blip r:embed="rId2"/>
          <a:stretch>
            <a:fillRect/>
          </a:stretch>
        </p:blipFill>
        <p:spPr>
          <a:xfrm>
            <a:off x="1038713" y="1158475"/>
            <a:ext cx="7202000" cy="4284476"/>
          </a:xfrm>
          <a:prstGeom prst="rect">
            <a:avLst/>
          </a:prstGeom>
        </p:spPr>
      </p:pic>
    </p:spTree>
    <p:extLst>
      <p:ext uri="{BB962C8B-B14F-4D97-AF65-F5344CB8AC3E}">
        <p14:creationId xmlns:p14="http://schemas.microsoft.com/office/powerpoint/2010/main" val="7101565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215516" y="236715"/>
            <a:ext cx="8736032" cy="599997"/>
          </a:xfrm>
        </p:spPr>
        <p:txBody>
          <a:bodyPr>
            <a:noAutofit/>
          </a:bodyPr>
          <a:lstStyle/>
          <a:p>
            <a:r>
              <a:rPr lang="es-ES" altLang="es-ES" sz="1800" dirty="0"/>
              <a:t>Por sus altas tasas de paro, menor nivel educativo y de cualificación medio, la aportación en IRPF y Seguridad Social de los extranjeros es reducida en total, y mucho menor per cápita que la de los españoles</a:t>
            </a:r>
          </a:p>
        </p:txBody>
      </p:sp>
      <p:sp>
        <p:nvSpPr>
          <p:cNvPr id="7" name="3 Marcador de número de diapositiva">
            <a:extLst>
              <a:ext uri="{FF2B5EF4-FFF2-40B4-BE49-F238E27FC236}">
                <a16:creationId xmlns:a16="http://schemas.microsoft.com/office/drawing/2014/main" id="{6C3C36EA-B322-4023-BC87-3B525D758681}"/>
              </a:ext>
            </a:extLst>
          </p:cNvPr>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7AD0123E-FA22-49D7-8D20-306FF21980E4}" type="slidenum">
              <a:rPr lang="es-ES" sz="800"/>
              <a:pPr algn="r" eaLnBrk="0" hangingPunct="0">
                <a:lnSpc>
                  <a:spcPct val="90000"/>
                </a:lnSpc>
              </a:pPr>
              <a:t>28</a:t>
            </a:fld>
            <a:endParaRPr lang="es-ES" sz="800" dirty="0"/>
          </a:p>
        </p:txBody>
      </p:sp>
      <p:sp>
        <p:nvSpPr>
          <p:cNvPr id="4" name="6 CuadroTexto">
            <a:extLst>
              <a:ext uri="{FF2B5EF4-FFF2-40B4-BE49-F238E27FC236}">
                <a16:creationId xmlns:a16="http://schemas.microsoft.com/office/drawing/2014/main" id="{BDF75B16-3D3E-8A1A-4951-5D05313E394E}"/>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3" name="CuadroTexto 2">
            <a:extLst>
              <a:ext uri="{FF2B5EF4-FFF2-40B4-BE49-F238E27FC236}">
                <a16:creationId xmlns:a16="http://schemas.microsoft.com/office/drawing/2014/main" id="{A9F1C494-D51A-623C-2AD9-136128CB5C7D}"/>
              </a:ext>
            </a:extLst>
          </p:cNvPr>
          <p:cNvSpPr txBox="1"/>
          <p:nvPr/>
        </p:nvSpPr>
        <p:spPr>
          <a:xfrm>
            <a:off x="5292080" y="3665927"/>
            <a:ext cx="3420380" cy="2031325"/>
          </a:xfrm>
          <a:prstGeom prst="rect">
            <a:avLst/>
          </a:prstGeom>
          <a:noFill/>
          <a:ln w="22225">
            <a:solidFill>
              <a:srgbClr val="FF0066"/>
            </a:solidFill>
          </a:ln>
        </p:spPr>
        <p:txBody>
          <a:bodyPr wrap="square" rtlCol="0">
            <a:spAutoFit/>
          </a:bodyPr>
          <a:lstStyle/>
          <a:p>
            <a:r>
              <a:rPr lang="es-ES" dirty="0"/>
              <a:t>NB. Los europeos occidentales y norteamericanos son la excepción, ya que tienen mayor nivel de ingresos medio que los españoles. Por eso, la diferencia de españoles vs resto de foráneos –los únicos que vienen desde </a:t>
            </a:r>
            <a:r>
              <a:rPr lang="es-ES"/>
              <a:t>hace años- </a:t>
            </a:r>
            <a:r>
              <a:rPr lang="es-ES" dirty="0"/>
              <a:t>es aún más acusada, y la contribución total de los no occidentales, aún más baja.</a:t>
            </a:r>
          </a:p>
        </p:txBody>
      </p:sp>
      <p:sp>
        <p:nvSpPr>
          <p:cNvPr id="8" name="Triángulo isósceles 7">
            <a:extLst>
              <a:ext uri="{FF2B5EF4-FFF2-40B4-BE49-F238E27FC236}">
                <a16:creationId xmlns:a16="http://schemas.microsoft.com/office/drawing/2014/main" id="{201C6438-F4C0-6329-CABB-82FF48E1A8D8}"/>
              </a:ext>
            </a:extLst>
          </p:cNvPr>
          <p:cNvSpPr/>
          <p:nvPr/>
        </p:nvSpPr>
        <p:spPr bwMode="auto">
          <a:xfrm rot="5400000">
            <a:off x="3922214" y="2213756"/>
            <a:ext cx="1889992" cy="432048"/>
          </a:xfrm>
          <a:prstGeom prst="triangle">
            <a:avLst/>
          </a:prstGeom>
          <a:blipFill>
            <a:blip r:embed="rId2"/>
            <a:tile tx="0" ty="0" sx="100000" sy="100000" flip="none" algn="tl"/>
          </a:blip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2" name="CuadroTexto 1">
            <a:extLst>
              <a:ext uri="{FF2B5EF4-FFF2-40B4-BE49-F238E27FC236}">
                <a16:creationId xmlns:a16="http://schemas.microsoft.com/office/drawing/2014/main" id="{E2ED2642-AF34-CB4B-C497-F15D12E19636}"/>
              </a:ext>
            </a:extLst>
          </p:cNvPr>
          <p:cNvSpPr txBox="1"/>
          <p:nvPr/>
        </p:nvSpPr>
        <p:spPr>
          <a:xfrm>
            <a:off x="5308489" y="1541110"/>
            <a:ext cx="3420380" cy="1815882"/>
          </a:xfrm>
          <a:prstGeom prst="rect">
            <a:avLst/>
          </a:prstGeom>
          <a:noFill/>
          <a:ln w="22225">
            <a:solidFill>
              <a:srgbClr val="FF0066"/>
            </a:solidFill>
          </a:ln>
        </p:spPr>
        <p:txBody>
          <a:bodyPr wrap="square" rtlCol="0">
            <a:spAutoFit/>
          </a:bodyPr>
          <a:lstStyle/>
          <a:p>
            <a:r>
              <a:rPr lang="es-ES" dirty="0"/>
              <a:t>Con estos números, parece difícil que “los inmigrantes nos paguen las pensiones” (y tampoco tendrían por qué hacerlo, moralmente)</a:t>
            </a:r>
            <a:br>
              <a:rPr lang="es-ES" dirty="0"/>
            </a:br>
            <a:r>
              <a:rPr lang="es-ES" dirty="0"/>
              <a:t>(mutatis mutandis, usar como argumento principal para tener niños “que nos paguen las pensiones”, no es tampoco muy fino)</a:t>
            </a:r>
          </a:p>
        </p:txBody>
      </p:sp>
      <p:sp>
        <p:nvSpPr>
          <p:cNvPr id="5" name="Triángulo isósceles 4">
            <a:extLst>
              <a:ext uri="{FF2B5EF4-FFF2-40B4-BE49-F238E27FC236}">
                <a16:creationId xmlns:a16="http://schemas.microsoft.com/office/drawing/2014/main" id="{145BD825-6688-89C9-27D2-478F4AC59C0C}"/>
              </a:ext>
            </a:extLst>
          </p:cNvPr>
          <p:cNvSpPr/>
          <p:nvPr/>
        </p:nvSpPr>
        <p:spPr bwMode="auto">
          <a:xfrm rot="5400000">
            <a:off x="3922214" y="4464224"/>
            <a:ext cx="1889992" cy="432048"/>
          </a:xfrm>
          <a:prstGeom prst="triangle">
            <a:avLst/>
          </a:prstGeom>
          <a:blipFill>
            <a:blip r:embed="rId2"/>
            <a:tile tx="0" ty="0" sx="100000" sy="100000" flip="none" algn="tl"/>
          </a:blip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pic>
        <p:nvPicPr>
          <p:cNvPr id="6" name="Imagen 5">
            <a:extLst>
              <a:ext uri="{FF2B5EF4-FFF2-40B4-BE49-F238E27FC236}">
                <a16:creationId xmlns:a16="http://schemas.microsoft.com/office/drawing/2014/main" id="{9F283969-BC55-A171-BA76-0A37075EE8B3}"/>
              </a:ext>
            </a:extLst>
          </p:cNvPr>
          <p:cNvPicPr>
            <a:picLocks noChangeAspect="1"/>
          </p:cNvPicPr>
          <p:nvPr/>
        </p:nvPicPr>
        <p:blipFill>
          <a:blip r:embed="rId3"/>
          <a:stretch>
            <a:fillRect/>
          </a:stretch>
        </p:blipFill>
        <p:spPr>
          <a:xfrm>
            <a:off x="481467" y="1182062"/>
            <a:ext cx="3838505" cy="5270008"/>
          </a:xfrm>
          <a:prstGeom prst="rect">
            <a:avLst/>
          </a:prstGeom>
        </p:spPr>
      </p:pic>
    </p:spTree>
    <p:extLst>
      <p:ext uri="{BB962C8B-B14F-4D97-AF65-F5344CB8AC3E}">
        <p14:creationId xmlns:p14="http://schemas.microsoft.com/office/powerpoint/2010/main" val="15605481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203984" y="236715"/>
            <a:ext cx="8736032" cy="599997"/>
          </a:xfrm>
        </p:spPr>
        <p:txBody>
          <a:bodyPr>
            <a:noAutofit/>
          </a:bodyPr>
          <a:lstStyle/>
          <a:p>
            <a:r>
              <a:rPr lang="es-ES" altLang="es-ES" sz="1800" dirty="0"/>
              <a:t>La inmensa mayoría de los inmigrantes no delinquen, pero las tasas de delitos “duros” por 100.000 extranjeros, yihadismo incluido, son muy superiores a las de los españoles</a:t>
            </a:r>
          </a:p>
        </p:txBody>
      </p:sp>
      <p:sp>
        <p:nvSpPr>
          <p:cNvPr id="7" name="3 Marcador de número de diapositiva">
            <a:extLst>
              <a:ext uri="{FF2B5EF4-FFF2-40B4-BE49-F238E27FC236}">
                <a16:creationId xmlns:a16="http://schemas.microsoft.com/office/drawing/2014/main" id="{6C3C36EA-B322-4023-BC87-3B525D758681}"/>
              </a:ext>
            </a:extLst>
          </p:cNvPr>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7AD0123E-FA22-49D7-8D20-306FF21980E4}" type="slidenum">
              <a:rPr lang="es-ES" sz="800"/>
              <a:pPr algn="r" eaLnBrk="0" hangingPunct="0">
                <a:lnSpc>
                  <a:spcPct val="90000"/>
                </a:lnSpc>
              </a:pPr>
              <a:t>29</a:t>
            </a:fld>
            <a:endParaRPr lang="es-ES" sz="800" dirty="0"/>
          </a:p>
        </p:txBody>
      </p:sp>
      <p:sp>
        <p:nvSpPr>
          <p:cNvPr id="8" name="6 CuadroTexto">
            <a:extLst>
              <a:ext uri="{FF2B5EF4-FFF2-40B4-BE49-F238E27FC236}">
                <a16:creationId xmlns:a16="http://schemas.microsoft.com/office/drawing/2014/main" id="{2795E40A-8E37-15CD-770E-579246335D6B}"/>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21" name="Triángulo isósceles 20">
            <a:extLst>
              <a:ext uri="{FF2B5EF4-FFF2-40B4-BE49-F238E27FC236}">
                <a16:creationId xmlns:a16="http://schemas.microsoft.com/office/drawing/2014/main" id="{9447752B-EC8F-3A1D-84C0-6B48494798FA}"/>
              </a:ext>
            </a:extLst>
          </p:cNvPr>
          <p:cNvSpPr/>
          <p:nvPr/>
        </p:nvSpPr>
        <p:spPr bwMode="auto">
          <a:xfrm rot="5400000">
            <a:off x="4775423" y="3629439"/>
            <a:ext cx="3024336" cy="334838"/>
          </a:xfrm>
          <a:prstGeom prst="triangle">
            <a:avLst/>
          </a:prstGeom>
          <a:blipFill>
            <a:blip r:embed="rId2"/>
            <a:tile tx="0" ty="0" sx="100000" sy="100000" flip="none" algn="tl"/>
          </a:blipFill>
          <a:ln w="1270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22" name="CuadroTexto 21">
            <a:extLst>
              <a:ext uri="{FF2B5EF4-FFF2-40B4-BE49-F238E27FC236}">
                <a16:creationId xmlns:a16="http://schemas.microsoft.com/office/drawing/2014/main" id="{372D79CA-6C4E-3B13-647C-3EFA23DDBBB8}"/>
              </a:ext>
            </a:extLst>
          </p:cNvPr>
          <p:cNvSpPr txBox="1"/>
          <p:nvPr/>
        </p:nvSpPr>
        <p:spPr>
          <a:xfrm>
            <a:off x="6607769" y="3159549"/>
            <a:ext cx="2332247" cy="1169551"/>
          </a:xfrm>
          <a:prstGeom prst="rect">
            <a:avLst/>
          </a:prstGeom>
          <a:noFill/>
          <a:ln w="19050">
            <a:solidFill>
              <a:srgbClr val="FF3300"/>
            </a:solidFill>
          </a:ln>
        </p:spPr>
        <p:txBody>
          <a:bodyPr wrap="square" rtlCol="0">
            <a:spAutoFit/>
          </a:bodyPr>
          <a:lstStyle/>
          <a:p>
            <a:r>
              <a:rPr lang="es-ES" dirty="0"/>
              <a:t>Es otra razón de peso para ser selectivos con la inmigración, y admitir solo la que precise el mercado laboral.</a:t>
            </a:r>
          </a:p>
        </p:txBody>
      </p:sp>
      <p:pic>
        <p:nvPicPr>
          <p:cNvPr id="3" name="Imagen 2">
            <a:extLst>
              <a:ext uri="{FF2B5EF4-FFF2-40B4-BE49-F238E27FC236}">
                <a16:creationId xmlns:a16="http://schemas.microsoft.com/office/drawing/2014/main" id="{4EE8B399-70BA-8169-1ED5-1259F28A265E}"/>
              </a:ext>
            </a:extLst>
          </p:cNvPr>
          <p:cNvPicPr>
            <a:picLocks noChangeAspect="1"/>
          </p:cNvPicPr>
          <p:nvPr/>
        </p:nvPicPr>
        <p:blipFill>
          <a:blip r:embed="rId3"/>
          <a:stretch>
            <a:fillRect/>
          </a:stretch>
        </p:blipFill>
        <p:spPr>
          <a:xfrm>
            <a:off x="397193" y="3257426"/>
            <a:ext cx="5570220" cy="3230880"/>
          </a:xfrm>
          <a:prstGeom prst="rect">
            <a:avLst/>
          </a:prstGeom>
        </p:spPr>
      </p:pic>
      <p:pic>
        <p:nvPicPr>
          <p:cNvPr id="2" name="Imagen 1">
            <a:extLst>
              <a:ext uri="{FF2B5EF4-FFF2-40B4-BE49-F238E27FC236}">
                <a16:creationId xmlns:a16="http://schemas.microsoft.com/office/drawing/2014/main" id="{D24A0507-9EA6-FB86-6FF8-BF019AF75318}"/>
              </a:ext>
            </a:extLst>
          </p:cNvPr>
          <p:cNvPicPr>
            <a:picLocks noChangeAspect="1"/>
          </p:cNvPicPr>
          <p:nvPr/>
        </p:nvPicPr>
        <p:blipFill>
          <a:blip r:embed="rId4"/>
          <a:stretch>
            <a:fillRect/>
          </a:stretch>
        </p:blipFill>
        <p:spPr>
          <a:xfrm>
            <a:off x="420150" y="1160748"/>
            <a:ext cx="5547264" cy="1950534"/>
          </a:xfrm>
          <a:prstGeom prst="rect">
            <a:avLst/>
          </a:prstGeom>
        </p:spPr>
      </p:pic>
    </p:spTree>
    <p:extLst>
      <p:ext uri="{BB962C8B-B14F-4D97-AF65-F5344CB8AC3E}">
        <p14:creationId xmlns:p14="http://schemas.microsoft.com/office/powerpoint/2010/main" val="1691155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36367" y="480729"/>
            <a:ext cx="8953500" cy="61206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Algunas preguntas y respuestas sobre la baja natalidad (1)</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3</a:t>
            </a:fld>
            <a:endParaRPr lang="es-ES"/>
          </a:p>
        </p:txBody>
      </p:sp>
      <p:sp>
        <p:nvSpPr>
          <p:cNvPr id="2" name="6 CuadroTexto">
            <a:extLst>
              <a:ext uri="{FF2B5EF4-FFF2-40B4-BE49-F238E27FC236}">
                <a16:creationId xmlns:a16="http://schemas.microsoft.com/office/drawing/2014/main" id="{749F3B9A-310A-6DF0-9AAB-2B6FA227F89F}"/>
              </a:ext>
            </a:extLst>
          </p:cNvPr>
          <p:cNvSpPr txBox="1">
            <a:spLocks noChangeArrowheads="1"/>
          </p:cNvSpPr>
          <p:nvPr/>
        </p:nvSpPr>
        <p:spPr bwMode="auto">
          <a:xfrm>
            <a:off x="80963" y="6633356"/>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13" name="CuadroTexto 12">
            <a:extLst>
              <a:ext uri="{FF2B5EF4-FFF2-40B4-BE49-F238E27FC236}">
                <a16:creationId xmlns:a16="http://schemas.microsoft.com/office/drawing/2014/main" id="{BB36EC1A-561C-FD9A-24BD-E8D84F7F6CE6}"/>
              </a:ext>
            </a:extLst>
          </p:cNvPr>
          <p:cNvSpPr txBox="1"/>
          <p:nvPr/>
        </p:nvSpPr>
        <p:spPr>
          <a:xfrm>
            <a:off x="136368" y="1052736"/>
            <a:ext cx="8836182" cy="5447645"/>
          </a:xfrm>
          <a:prstGeom prst="rect">
            <a:avLst/>
          </a:prstGeom>
          <a:noFill/>
        </p:spPr>
        <p:txBody>
          <a:bodyPr wrap="square" lIns="36000" rIns="72000">
            <a:spAutoFit/>
          </a:bodyPr>
          <a:lstStyle/>
          <a:p>
            <a:pPr>
              <a:spcBef>
                <a:spcPts val="1200"/>
              </a:spcBef>
              <a:spcAft>
                <a:spcPts val="1200"/>
              </a:spcAft>
            </a:pPr>
            <a:r>
              <a:rPr lang="es-ES" sz="1600" b="1" dirty="0">
                <a:solidFill>
                  <a:srgbClr val="FF0000"/>
                </a:solidFill>
              </a:rPr>
              <a:t>¿Nos estamos quedando sin niños? </a:t>
            </a:r>
            <a:br>
              <a:rPr lang="es-ES" sz="1600" dirty="0"/>
            </a:br>
            <a:r>
              <a:rPr lang="es-ES" dirty="0"/>
              <a:t>En 2023 nacieron 67% menos niños de madres nacidas en España que en 1976. En Asturias o Vizcaya, 80% menos. En La Rioja, 72% menos (y en total a nivel nacional, contando hijos de inmigrantes, “solo” 52% menos, en una España con 12 millones más de habitantes que en 1976).</a:t>
            </a:r>
          </a:p>
          <a:p>
            <a:pPr>
              <a:spcBef>
                <a:spcPts val="1200"/>
              </a:spcBef>
              <a:spcAft>
                <a:spcPts val="1200"/>
              </a:spcAft>
            </a:pPr>
            <a:r>
              <a:rPr lang="es-ES" sz="1600" b="1" dirty="0">
                <a:solidFill>
                  <a:srgbClr val="FF0000"/>
                </a:solidFill>
              </a:rPr>
              <a:t>¿Es exagerado hablar de suicidio demográfico por la baja natalidad?</a:t>
            </a:r>
            <a:br>
              <a:rPr lang="es-ES" sz="1600" b="1" dirty="0">
                <a:solidFill>
                  <a:srgbClr val="FF0000"/>
                </a:solidFill>
              </a:rPr>
            </a:br>
            <a:r>
              <a:rPr lang="es-ES" dirty="0"/>
              <a:t>No. Suicidio es una muerte autoinfligida. Y como sociedad, tendemos a desaparecer por nuestra voluntaria renuncia colectiva a reproducirnos lo suficiente para perdurar. </a:t>
            </a:r>
          </a:p>
          <a:p>
            <a:pPr>
              <a:spcBef>
                <a:spcPts val="1200"/>
              </a:spcBef>
              <a:spcAft>
                <a:spcPts val="1200"/>
              </a:spcAft>
            </a:pPr>
            <a:r>
              <a:rPr lang="es-ES" sz="1600" b="1" dirty="0">
                <a:solidFill>
                  <a:srgbClr val="FF0000"/>
                </a:solidFill>
              </a:rPr>
              <a:t>¿Qué consecuencias tiene que nazcan menos de 2,1 hijos por mujer?</a:t>
            </a:r>
            <a:br>
              <a:rPr lang="es-ES" sz="1600" b="1" dirty="0">
                <a:solidFill>
                  <a:srgbClr val="FF0000"/>
                </a:solidFill>
              </a:rPr>
            </a:br>
            <a:r>
              <a:rPr lang="es-ES" dirty="0"/>
              <a:t>Envejecimiento social por falta de savia joven, con tendencia a la pérdida de población, y a la larga, a la extinción. Efectos: empobrecimiento económico (menos innovación, productividad, consumo e inversión; % de PIB enorme y creciente gastado en pensiones y sanidad; depreciación de casas y activos de valor ligado a la demografía, etc.…); empobrecimiento afectivo-familiar por menos hijos, hermanos, nietos, etc., más soledad y presión creciente hacia la </a:t>
            </a:r>
            <a:r>
              <a:rPr lang="es-ES" i="1" dirty="0"/>
              <a:t>eutanasia</a:t>
            </a:r>
            <a:r>
              <a:rPr lang="es-ES" dirty="0"/>
              <a:t> por lo costoso de cuidar a más y más ancianos; gerontocracia electoral de los jubilados; pérdida de peso y potencia por demografía de España / Europa / Occidente en el mundo (y de CCAA más envejecidas en España).</a:t>
            </a:r>
          </a:p>
          <a:p>
            <a:pPr>
              <a:spcBef>
                <a:spcPts val="1200"/>
              </a:spcBef>
              <a:spcAft>
                <a:spcPts val="1200"/>
              </a:spcAft>
            </a:pPr>
            <a:r>
              <a:rPr lang="es-ES" sz="1600" b="1" dirty="0">
                <a:solidFill>
                  <a:srgbClr val="FF0000"/>
                </a:solidFill>
              </a:rPr>
              <a:t>¿Tan grave es el déficit de natalidad de España? </a:t>
            </a:r>
            <a:br>
              <a:rPr lang="es-ES" sz="1600" b="1" dirty="0">
                <a:solidFill>
                  <a:srgbClr val="FF0000"/>
                </a:solidFill>
              </a:rPr>
            </a:br>
            <a:r>
              <a:rPr lang="es-ES" dirty="0"/>
              <a:t>Sí. En 2022 solo nacieron 1,12 hijos por española </a:t>
            </a:r>
            <a:r>
              <a:rPr lang="es-ES" dirty="0">
                <a:sym typeface="Wingdings" panose="05000000000000000000" pitchFamily="2" charset="2"/>
              </a:rPr>
              <a:t> </a:t>
            </a:r>
            <a:r>
              <a:rPr lang="es-ES" dirty="0"/>
              <a:t>la siguiente generación de españoles sería 46% menos numerosa que la actual. En 2023 nacieron 2/3 menos bebés de madres nacidas en España que en 1976. Desde 2012 hemos perdido 1,6 millones de españoles autóctonos por más muertes que nacimientos. La sociedad española está ya muy envejecida, y tiende a estarlo más.</a:t>
            </a:r>
          </a:p>
        </p:txBody>
      </p:sp>
    </p:spTree>
    <p:extLst>
      <p:ext uri="{BB962C8B-B14F-4D97-AF65-F5344CB8AC3E}">
        <p14:creationId xmlns:p14="http://schemas.microsoft.com/office/powerpoint/2010/main" val="31587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30</a:t>
            </a:fld>
            <a:endParaRPr lang="es-ES" dirty="0"/>
          </a:p>
        </p:txBody>
      </p:sp>
      <p:sp>
        <p:nvSpPr>
          <p:cNvPr id="17413" name="5 CuadroTexto"/>
          <p:cNvSpPr txBox="1">
            <a:spLocks noChangeArrowheads="1"/>
          </p:cNvSpPr>
          <p:nvPr/>
        </p:nvSpPr>
        <p:spPr bwMode="auto">
          <a:xfrm>
            <a:off x="163276" y="354291"/>
            <a:ext cx="8801212" cy="646331"/>
          </a:xfrm>
          <a:prstGeom prst="rect">
            <a:avLst/>
          </a:prstGeom>
          <a:noFill/>
          <a:ln w="9525">
            <a:noFill/>
            <a:miter lim="800000"/>
            <a:headEnd/>
            <a:tailEnd/>
          </a:ln>
        </p:spPr>
        <p:txBody>
          <a:bodyPr wrap="square">
            <a:spAutoFit/>
          </a:bodyPr>
          <a:lstStyle/>
          <a:p>
            <a:r>
              <a:rPr lang="es-ES" sz="1800" b="1" dirty="0"/>
              <a:t>España deberá tratar de lograr la mejor integración posible de su nueva diversidad sociocultural, so pena de fracturas sociales futuras (1)</a:t>
            </a:r>
          </a:p>
        </p:txBody>
      </p:sp>
      <p:sp>
        <p:nvSpPr>
          <p:cNvPr id="2" name="Triángulo isósceles 1">
            <a:extLst>
              <a:ext uri="{FF2B5EF4-FFF2-40B4-BE49-F238E27FC236}">
                <a16:creationId xmlns:a16="http://schemas.microsoft.com/office/drawing/2014/main" id="{316DAB0E-6FF8-4539-8BF9-D852B3F90398}"/>
              </a:ext>
            </a:extLst>
          </p:cNvPr>
          <p:cNvSpPr/>
          <p:nvPr/>
        </p:nvSpPr>
        <p:spPr bwMode="auto">
          <a:xfrm rot="5400000">
            <a:off x="3466805" y="3878301"/>
            <a:ext cx="3744416" cy="324036"/>
          </a:xfrm>
          <a:prstGeom prst="triangle">
            <a:avLst>
              <a:gd name="adj" fmla="val 49735"/>
            </a:avLst>
          </a:prstGeom>
          <a:solidFill>
            <a:schemeClr val="accent2"/>
          </a:solidFill>
          <a:ln w="1270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
        <p:nvSpPr>
          <p:cNvPr id="5" name="CuadroTexto 4">
            <a:extLst>
              <a:ext uri="{FF2B5EF4-FFF2-40B4-BE49-F238E27FC236}">
                <a16:creationId xmlns:a16="http://schemas.microsoft.com/office/drawing/2014/main" id="{948D23B1-5372-4E9C-A4B5-5FC2B606F1B0}"/>
              </a:ext>
            </a:extLst>
          </p:cNvPr>
          <p:cNvSpPr txBox="1"/>
          <p:nvPr/>
        </p:nvSpPr>
        <p:spPr>
          <a:xfrm>
            <a:off x="5700819" y="3068960"/>
            <a:ext cx="3132156" cy="1815882"/>
          </a:xfrm>
          <a:prstGeom prst="rect">
            <a:avLst/>
          </a:prstGeom>
          <a:noFill/>
          <a:ln w="15875">
            <a:solidFill>
              <a:srgbClr val="FF0000"/>
            </a:solidFill>
          </a:ln>
        </p:spPr>
        <p:txBody>
          <a:bodyPr wrap="square" rtlCol="0">
            <a:spAutoFit/>
          </a:bodyPr>
          <a:lstStyle/>
          <a:p>
            <a:r>
              <a:rPr lang="es-ES" dirty="0"/>
              <a:t>De haberse mantenido como en 1976 la fecundidad (2,77 hijos por mujer), incluso con la misma inmigración recibida, estos porcentajes serían entre 60% y 75% inferiores, porque nacerían más del cuádruple de hijos de españoles nativos que ahora,</a:t>
            </a:r>
          </a:p>
        </p:txBody>
      </p:sp>
      <p:sp>
        <p:nvSpPr>
          <p:cNvPr id="6" name="6 CuadroTexto">
            <a:extLst>
              <a:ext uri="{FF2B5EF4-FFF2-40B4-BE49-F238E27FC236}">
                <a16:creationId xmlns:a16="http://schemas.microsoft.com/office/drawing/2014/main" id="{1E10C1E5-71EB-3F72-2017-B13D273470C0}"/>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3" name="Imagen 2">
            <a:extLst>
              <a:ext uri="{FF2B5EF4-FFF2-40B4-BE49-F238E27FC236}">
                <a16:creationId xmlns:a16="http://schemas.microsoft.com/office/drawing/2014/main" id="{39C7A32D-2BE1-97FA-A0C1-97642734F430}"/>
              </a:ext>
            </a:extLst>
          </p:cNvPr>
          <p:cNvPicPr>
            <a:picLocks noChangeAspect="1"/>
          </p:cNvPicPr>
          <p:nvPr/>
        </p:nvPicPr>
        <p:blipFill>
          <a:blip r:embed="rId3"/>
          <a:stretch>
            <a:fillRect/>
          </a:stretch>
        </p:blipFill>
        <p:spPr>
          <a:xfrm>
            <a:off x="611560" y="1073735"/>
            <a:ext cx="4365648" cy="5429974"/>
          </a:xfrm>
          <a:prstGeom prst="rect">
            <a:avLst/>
          </a:prstGeom>
        </p:spPr>
      </p:pic>
    </p:spTree>
    <p:extLst>
      <p:ext uri="{BB962C8B-B14F-4D97-AF65-F5344CB8AC3E}">
        <p14:creationId xmlns:p14="http://schemas.microsoft.com/office/powerpoint/2010/main" val="307566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p:cNvSpPr>
            <a:spLocks noGrp="1"/>
          </p:cNvSpPr>
          <p:nvPr>
            <p:ph type="sldNum" sz="quarter" idx="10"/>
          </p:nvPr>
        </p:nvSpPr>
        <p:spPr>
          <a:xfrm>
            <a:off x="8386763" y="6635750"/>
            <a:ext cx="585787" cy="152400"/>
          </a:xfrm>
          <a:noFill/>
        </p:spPr>
        <p:txBody>
          <a:bodyPr/>
          <a:lstStyle/>
          <a:p>
            <a:fld id="{0F21390C-6B75-4440-8AC5-053A3F881D70}" type="slidenum">
              <a:rPr lang="es-ES" smtClean="0"/>
              <a:pPr/>
              <a:t>31</a:t>
            </a:fld>
            <a:endParaRPr lang="es-ES" dirty="0"/>
          </a:p>
        </p:txBody>
      </p:sp>
      <p:sp>
        <p:nvSpPr>
          <p:cNvPr id="17413" name="5 CuadroTexto"/>
          <p:cNvSpPr txBox="1">
            <a:spLocks noChangeArrowheads="1"/>
          </p:cNvSpPr>
          <p:nvPr/>
        </p:nvSpPr>
        <p:spPr bwMode="auto">
          <a:xfrm>
            <a:off x="135446" y="339615"/>
            <a:ext cx="8829042" cy="646331"/>
          </a:xfrm>
          <a:prstGeom prst="rect">
            <a:avLst/>
          </a:prstGeom>
          <a:noFill/>
          <a:ln w="9525">
            <a:noFill/>
            <a:miter lim="800000"/>
            <a:headEnd/>
            <a:tailEnd/>
          </a:ln>
        </p:spPr>
        <p:txBody>
          <a:bodyPr wrap="square">
            <a:spAutoFit/>
          </a:bodyPr>
          <a:lstStyle/>
          <a:p>
            <a:r>
              <a:rPr lang="es-ES" sz="1800" b="1" dirty="0"/>
              <a:t>España deberá tratar de lograr la mejor integración posible de su nueva diversidad sociocultural, so pena de fracturas sociales futuras (2)</a:t>
            </a:r>
          </a:p>
        </p:txBody>
      </p:sp>
      <p:sp>
        <p:nvSpPr>
          <p:cNvPr id="2" name="6 CuadroTexto">
            <a:extLst>
              <a:ext uri="{FF2B5EF4-FFF2-40B4-BE49-F238E27FC236}">
                <a16:creationId xmlns:a16="http://schemas.microsoft.com/office/drawing/2014/main" id="{A2FB1504-C6B3-D8AC-311D-6A16D024F372}"/>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4" name="Imagen 3">
            <a:extLst>
              <a:ext uri="{FF2B5EF4-FFF2-40B4-BE49-F238E27FC236}">
                <a16:creationId xmlns:a16="http://schemas.microsoft.com/office/drawing/2014/main" id="{E03ABAF1-7D46-547E-3779-23D12ECD5FBC}"/>
              </a:ext>
            </a:extLst>
          </p:cNvPr>
          <p:cNvPicPr>
            <a:picLocks noChangeAspect="1"/>
          </p:cNvPicPr>
          <p:nvPr/>
        </p:nvPicPr>
        <p:blipFill>
          <a:blip r:embed="rId3"/>
          <a:stretch>
            <a:fillRect/>
          </a:stretch>
        </p:blipFill>
        <p:spPr>
          <a:xfrm>
            <a:off x="501925" y="1196752"/>
            <a:ext cx="8159750" cy="5154388"/>
          </a:xfrm>
          <a:prstGeom prst="rect">
            <a:avLst/>
          </a:prstGeom>
        </p:spPr>
      </p:pic>
      <p:sp>
        <p:nvSpPr>
          <p:cNvPr id="3" name="Elipse 2">
            <a:extLst>
              <a:ext uri="{FF2B5EF4-FFF2-40B4-BE49-F238E27FC236}">
                <a16:creationId xmlns:a16="http://schemas.microsoft.com/office/drawing/2014/main" id="{0151B4A2-9AF5-C668-02EB-4761FD952CFA}"/>
              </a:ext>
            </a:extLst>
          </p:cNvPr>
          <p:cNvSpPr/>
          <p:nvPr/>
        </p:nvSpPr>
        <p:spPr bwMode="auto">
          <a:xfrm rot="19347400">
            <a:off x="2342120" y="5095855"/>
            <a:ext cx="1130860" cy="242000"/>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90000" tIns="46800" rIns="90000" bIns="46800" numCol="1" rtlCol="0" anchor="ctr" anchorCtr="0" compatLnSpc="1">
            <a:prstTxWarp prst="textNoShape">
              <a:avLst/>
            </a:prstTxWarp>
            <a:spAutoFit/>
          </a:bodyPr>
          <a:lstStyle/>
          <a:p>
            <a: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pPr>
            <a:endParaRPr kumimoji="0" lang="es-ES" sz="1400" b="0" i="0" u="none" strike="noStrike" cap="none" normalizeH="0" baseline="0">
              <a:ln>
                <a:noFill/>
              </a:ln>
              <a:solidFill>
                <a:schemeClr val="tx1"/>
              </a:solidFill>
              <a:effectLst/>
              <a:latin typeface="Bookman Old Style" pitchFamily="18" charset="0"/>
              <a:cs typeface="Times New Roman" pitchFamily="18" charset="0"/>
            </a:endParaRPr>
          </a:p>
        </p:txBody>
      </p:sp>
    </p:spTree>
    <p:extLst>
      <p:ext uri="{BB962C8B-B14F-4D97-AF65-F5344CB8AC3E}">
        <p14:creationId xmlns:p14="http://schemas.microsoft.com/office/powerpoint/2010/main" val="2939034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xfrm>
            <a:off x="152400" y="296652"/>
            <a:ext cx="8820150" cy="800100"/>
          </a:xfrm>
        </p:spPr>
        <p:txBody>
          <a:bodyPr/>
          <a:lstStyle/>
          <a:p>
            <a:r>
              <a:rPr lang="es-ES" sz="1800" dirty="0"/>
              <a:t>¿Qué hacer? Para que repunte con fuerza la natalidad se necesitarían cinco grandes cosas, más una</a:t>
            </a:r>
          </a:p>
        </p:txBody>
      </p:sp>
      <p:sp>
        <p:nvSpPr>
          <p:cNvPr id="71685" name="5 CuadroTexto"/>
          <p:cNvSpPr txBox="1">
            <a:spLocks noChangeArrowheads="1"/>
          </p:cNvSpPr>
          <p:nvPr/>
        </p:nvSpPr>
        <p:spPr bwMode="auto">
          <a:xfrm>
            <a:off x="405507" y="1088740"/>
            <a:ext cx="8378961" cy="4555093"/>
          </a:xfrm>
          <a:prstGeom prst="rect">
            <a:avLst/>
          </a:prstGeom>
          <a:noFill/>
          <a:ln w="28575">
            <a:solidFill>
              <a:schemeClr val="accent1"/>
            </a:solidFill>
            <a:miter lim="800000"/>
            <a:headEnd/>
            <a:tailEnd/>
          </a:ln>
        </p:spPr>
        <p:txBody>
          <a:bodyPr wrap="square">
            <a:spAutoFit/>
          </a:bodyPr>
          <a:lstStyle/>
          <a:p>
            <a:pPr marL="342900" indent="-342900">
              <a:spcBef>
                <a:spcPts val="1800"/>
              </a:spcBef>
              <a:spcAft>
                <a:spcPts val="600"/>
              </a:spcAft>
              <a:buFont typeface="+mj-lt"/>
              <a:buAutoNum type="arabicPeriod"/>
            </a:pPr>
            <a:r>
              <a:rPr lang="es-ES" b="1" u="sng" dirty="0"/>
              <a:t>Concienciar a la población y las élites</a:t>
            </a:r>
            <a:r>
              <a:rPr lang="es-ES" u="sng" dirty="0"/>
              <a:t> –políticas, intelectuales, mediáticas, de la sociedad civil- </a:t>
            </a:r>
            <a:r>
              <a:rPr lang="es-ES" dirty="0"/>
              <a:t>de la gravedad del problema sociodemográfico que causa la baja natalidad, dejando el tema fuera de la lucha partidista, de lo bueno que es para las personas </a:t>
            </a:r>
            <a:r>
              <a:rPr lang="es-ES" b="1" dirty="0"/>
              <a:t>tener al menos dos hijos</a:t>
            </a:r>
            <a:r>
              <a:rPr lang="es-ES" dirty="0"/>
              <a:t>, y de la </a:t>
            </a:r>
            <a:r>
              <a:rPr lang="es-ES" b="1" dirty="0"/>
              <a:t>soledad / pobreza afectiva </a:t>
            </a:r>
            <a:r>
              <a:rPr lang="es-ES" dirty="0"/>
              <a:t>a la que aboca no tenerlos.</a:t>
            </a:r>
          </a:p>
          <a:p>
            <a:pPr marL="342900" indent="-342900">
              <a:spcBef>
                <a:spcPts val="1800"/>
              </a:spcBef>
              <a:spcAft>
                <a:spcPts val="600"/>
              </a:spcAft>
              <a:buFont typeface="+mj-lt"/>
              <a:buAutoNum type="arabicPeriod"/>
            </a:pPr>
            <a:r>
              <a:rPr lang="es-ES" dirty="0"/>
              <a:t> </a:t>
            </a:r>
            <a:r>
              <a:rPr lang="es-ES" b="1" u="sng" dirty="0"/>
              <a:t>Estudiar a fondo el problema </a:t>
            </a:r>
            <a:r>
              <a:rPr lang="es-ES" dirty="0"/>
              <a:t>para comprender bien sus causas, qué implica de verdad, y sus mejores soluciones, con </a:t>
            </a:r>
            <a:r>
              <a:rPr lang="es-ES" b="1" dirty="0"/>
              <a:t>datos, rigor y sin prejuicios ideológicos/partidistas.</a:t>
            </a:r>
            <a:endParaRPr lang="es-ES" dirty="0"/>
          </a:p>
          <a:p>
            <a:pPr marL="342900" indent="-342900">
              <a:spcBef>
                <a:spcPts val="1800"/>
              </a:spcBef>
              <a:spcAft>
                <a:spcPts val="600"/>
              </a:spcAft>
              <a:buFont typeface="+mj-lt"/>
              <a:buAutoNum type="arabicPeriod"/>
            </a:pPr>
            <a:r>
              <a:rPr lang="es-ES" dirty="0"/>
              <a:t>Hacer del aumento de la natalidad </a:t>
            </a:r>
            <a:r>
              <a:rPr lang="es-ES" b="1" u="sng" dirty="0"/>
              <a:t>una de las primeras prioridades nacionales </a:t>
            </a:r>
            <a:r>
              <a:rPr lang="es-ES" dirty="0"/>
              <a:t>/ regionales / locales (y europeas). Sin ello, no se hará lo suficiente.</a:t>
            </a:r>
          </a:p>
          <a:p>
            <a:pPr marL="342900" indent="-342900">
              <a:spcBef>
                <a:spcPts val="1800"/>
              </a:spcBef>
              <a:spcAft>
                <a:spcPts val="600"/>
              </a:spcAft>
              <a:buFont typeface="+mj-lt"/>
              <a:buAutoNum type="arabicPeriod"/>
            </a:pPr>
            <a:r>
              <a:rPr lang="es-ES" b="1" u="sng" dirty="0"/>
              <a:t>Adoptar medidas fiscales de incentivo económico </a:t>
            </a:r>
            <a:r>
              <a:rPr lang="es-ES" dirty="0"/>
              <a:t>a la natalidad, que impliquen la </a:t>
            </a:r>
            <a:r>
              <a:rPr lang="es-ES" b="1" dirty="0"/>
              <a:t>compensación a las familias </a:t>
            </a:r>
            <a:r>
              <a:rPr lang="es-ES" dirty="0"/>
              <a:t>de una parte muy significativa del coste completo de tener y criar hijos, y que </a:t>
            </a:r>
            <a:r>
              <a:rPr lang="es-ES" b="1" dirty="0"/>
              <a:t>descarguen a las empresas del coste </a:t>
            </a:r>
            <a:r>
              <a:rPr lang="es-ES" dirty="0"/>
              <a:t>de que sus empleados tengan hijos. Esas medidas no deben ser solo para </a:t>
            </a:r>
            <a:r>
              <a:rPr lang="es-ES" b="1" dirty="0"/>
              <a:t>mujeres “trabajadoras</a:t>
            </a:r>
            <a:r>
              <a:rPr lang="es-ES" dirty="0"/>
              <a:t>”, ni </a:t>
            </a:r>
            <a:r>
              <a:rPr lang="es-ES" b="1" dirty="0"/>
              <a:t>omitir al padre.</a:t>
            </a:r>
          </a:p>
          <a:p>
            <a:pPr marL="342900" indent="-342900">
              <a:spcBef>
                <a:spcPts val="1800"/>
              </a:spcBef>
              <a:spcAft>
                <a:spcPts val="600"/>
              </a:spcAft>
              <a:buFont typeface="+mj-lt"/>
              <a:buAutoNum type="arabicPeriod"/>
            </a:pPr>
            <a:r>
              <a:rPr lang="es-ES" dirty="0"/>
              <a:t>Un </a:t>
            </a:r>
            <a:r>
              <a:rPr lang="es-ES" b="1" u="sng" dirty="0"/>
              <a:t>cambio cultural, de valores sociales </a:t>
            </a:r>
            <a:r>
              <a:rPr lang="es-ES" u="sng" dirty="0"/>
              <a:t>y </a:t>
            </a:r>
            <a:r>
              <a:rPr lang="es-ES" b="1" u="sng" dirty="0"/>
              <a:t>leyes</a:t>
            </a:r>
            <a:r>
              <a:rPr lang="es-ES" dirty="0"/>
              <a:t>, a favor de la natalidad /maternidad / paternidad y de lo que favorece que haya más niños (como la </a:t>
            </a:r>
            <a:r>
              <a:rPr lang="es-ES" b="1" dirty="0"/>
              <a:t>estabilidad familiar</a:t>
            </a:r>
            <a:r>
              <a:rPr lang="es-ES" dirty="0"/>
              <a:t>, que queramos </a:t>
            </a:r>
            <a:r>
              <a:rPr lang="es-ES" b="1" dirty="0"/>
              <a:t>tener los hijos de más jóvenes, </a:t>
            </a:r>
            <a:r>
              <a:rPr lang="es-ES" dirty="0"/>
              <a:t>devolver el </a:t>
            </a:r>
            <a:r>
              <a:rPr lang="es-ES" b="1" dirty="0"/>
              <a:t>prestigio a madres y padres…</a:t>
            </a:r>
            <a:r>
              <a:rPr lang="es-ES" dirty="0"/>
              <a:t>).</a:t>
            </a:r>
          </a:p>
        </p:txBody>
      </p:sp>
      <p:sp>
        <p:nvSpPr>
          <p:cNvPr id="10"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C9A7F709-018A-43EA-A09B-8394380B1DCB}" type="slidenum">
              <a:rPr lang="es-ES" sz="800"/>
              <a:pPr algn="r" eaLnBrk="0" hangingPunct="0">
                <a:lnSpc>
                  <a:spcPct val="90000"/>
                </a:lnSpc>
              </a:pPr>
              <a:t>32</a:t>
            </a:fld>
            <a:endParaRPr lang="es-ES" sz="800" dirty="0"/>
          </a:p>
        </p:txBody>
      </p:sp>
      <p:sp>
        <p:nvSpPr>
          <p:cNvPr id="2" name="CuadroTexto 1"/>
          <p:cNvSpPr txBox="1"/>
          <p:nvPr/>
        </p:nvSpPr>
        <p:spPr>
          <a:xfrm>
            <a:off x="431540" y="5733256"/>
            <a:ext cx="8352928" cy="646331"/>
          </a:xfrm>
          <a:prstGeom prst="rect">
            <a:avLst/>
          </a:prstGeom>
          <a:solidFill>
            <a:srgbClr val="00B050"/>
          </a:solidFill>
          <a:ln w="19050">
            <a:solidFill>
              <a:schemeClr val="tx1"/>
            </a:solidFill>
          </a:ln>
        </p:spPr>
        <p:txBody>
          <a:bodyPr wrap="square" rtlCol="0">
            <a:spAutoFit/>
          </a:bodyPr>
          <a:lstStyle/>
          <a:p>
            <a:r>
              <a:rPr lang="es-ES" sz="1800" b="1" dirty="0">
                <a:solidFill>
                  <a:schemeClr val="bg1"/>
                </a:solidFill>
              </a:rPr>
              <a:t>Y muy importante: no dejar todo esto solo en manos del Estado. Es cosa de todos: mujeres y varones, sociedad civil, grandes empresas..</a:t>
            </a:r>
          </a:p>
        </p:txBody>
      </p:sp>
      <p:sp>
        <p:nvSpPr>
          <p:cNvPr id="3" name="7 CuadroTexto">
            <a:extLst>
              <a:ext uri="{FF2B5EF4-FFF2-40B4-BE49-F238E27FC236}">
                <a16:creationId xmlns:a16="http://schemas.microsoft.com/office/drawing/2014/main" id="{0EEB2280-B096-7C85-87AF-8E4813D4C10F}"/>
              </a:ext>
            </a:extLst>
          </p:cNvPr>
          <p:cNvSpPr txBox="1">
            <a:spLocks noChangeArrowheads="1"/>
          </p:cNvSpPr>
          <p:nvPr/>
        </p:nvSpPr>
        <p:spPr bwMode="auto">
          <a:xfrm>
            <a:off x="80963" y="6630988"/>
            <a:ext cx="8159750" cy="230187"/>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3757559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xfrm>
            <a:off x="152400" y="152636"/>
            <a:ext cx="8820150" cy="800100"/>
          </a:xfrm>
        </p:spPr>
        <p:txBody>
          <a:bodyPr/>
          <a:lstStyle/>
          <a:p>
            <a:r>
              <a:rPr lang="es-ES" sz="1800" dirty="0"/>
              <a:t>Hay múltiples causas de que tengamos tan pocos niños. Sobre algunas no </a:t>
            </a:r>
            <a:r>
              <a:rPr lang="es-ES" sz="1800"/>
              <a:t>podemos o </a:t>
            </a:r>
            <a:r>
              <a:rPr lang="es-ES" sz="1800" dirty="0"/>
              <a:t>debemos actuar, por ser cambios sociales irreversibles y/o beneficiosos. Pero otras sí se pueden/deben tratar de corregir (1).</a:t>
            </a:r>
          </a:p>
        </p:txBody>
      </p:sp>
      <p:sp>
        <p:nvSpPr>
          <p:cNvPr id="10"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C9A7F709-018A-43EA-A09B-8394380B1DCB}" type="slidenum">
              <a:rPr lang="es-ES" sz="800"/>
              <a:pPr algn="r" eaLnBrk="0" hangingPunct="0">
                <a:lnSpc>
                  <a:spcPct val="90000"/>
                </a:lnSpc>
              </a:pPr>
              <a:t>33</a:t>
            </a:fld>
            <a:endParaRPr lang="es-ES" sz="800" dirty="0"/>
          </a:p>
        </p:txBody>
      </p:sp>
      <p:sp>
        <p:nvSpPr>
          <p:cNvPr id="3" name="CuadroTexto 2">
            <a:extLst>
              <a:ext uri="{FF2B5EF4-FFF2-40B4-BE49-F238E27FC236}">
                <a16:creationId xmlns:a16="http://schemas.microsoft.com/office/drawing/2014/main" id="{1E56318E-E5C6-4F7F-B01F-38FF65B1DADF}"/>
              </a:ext>
            </a:extLst>
          </p:cNvPr>
          <p:cNvSpPr txBox="1"/>
          <p:nvPr/>
        </p:nvSpPr>
        <p:spPr>
          <a:xfrm>
            <a:off x="503548" y="1080286"/>
            <a:ext cx="8244916" cy="338554"/>
          </a:xfrm>
          <a:prstGeom prst="rect">
            <a:avLst/>
          </a:prstGeom>
          <a:solidFill>
            <a:srgbClr val="FF0000"/>
          </a:solidFill>
          <a:ln w="25400">
            <a:solidFill>
              <a:schemeClr val="tx2"/>
            </a:solidFill>
          </a:ln>
        </p:spPr>
        <p:txBody>
          <a:bodyPr wrap="square" rtlCol="0" anchor="ctr" anchorCtr="1">
            <a:spAutoFit/>
          </a:bodyPr>
          <a:lstStyle/>
          <a:p>
            <a:r>
              <a:rPr lang="es-ES" sz="1600" b="1" dirty="0">
                <a:solidFill>
                  <a:schemeClr val="bg1"/>
                </a:solidFill>
              </a:rPr>
              <a:t>Algunas causas de baja natalidad sobre las que no se puede y/o debe actuar</a:t>
            </a:r>
          </a:p>
        </p:txBody>
      </p:sp>
      <p:sp>
        <p:nvSpPr>
          <p:cNvPr id="4" name="CuadroTexto 3">
            <a:extLst>
              <a:ext uri="{FF2B5EF4-FFF2-40B4-BE49-F238E27FC236}">
                <a16:creationId xmlns:a16="http://schemas.microsoft.com/office/drawing/2014/main" id="{75B3905A-013D-4E75-90AB-B8724DA654D3}"/>
              </a:ext>
            </a:extLst>
          </p:cNvPr>
          <p:cNvSpPr txBox="1"/>
          <p:nvPr/>
        </p:nvSpPr>
        <p:spPr>
          <a:xfrm>
            <a:off x="503547" y="1441804"/>
            <a:ext cx="8244915" cy="5047536"/>
          </a:xfrm>
          <a:prstGeom prst="rect">
            <a:avLst/>
          </a:prstGeom>
          <a:noFill/>
          <a:ln w="12700">
            <a:solidFill>
              <a:schemeClr val="tx2"/>
            </a:solidFill>
          </a:ln>
        </p:spPr>
        <p:txBody>
          <a:bodyPr wrap="square" rtlCol="0">
            <a:spAutoFit/>
          </a:bodyPr>
          <a:lstStyle/>
          <a:p>
            <a:pPr marL="285750" indent="-285750">
              <a:buFont typeface="Wingdings" panose="05000000000000000000" pitchFamily="2" charset="2"/>
              <a:buChar char="ü"/>
            </a:pPr>
            <a:r>
              <a:rPr lang="es-ES" dirty="0"/>
              <a:t>El descenso casi a cero de la mortalidad infantil y juvenil, antaño elevadísimas (50% de los nacidos en España hacia 1880 no llegaban a cumplir 12 años. Ahora, el 99,7%). Todas las especies acaban ajustando su fecundidad a la mortalidad de sus crías. Pero claro, sería de locos añorar/procurar más mortalidad infantil en aras de más natalidad.</a:t>
            </a:r>
          </a:p>
          <a:p>
            <a:br>
              <a:rPr lang="es-ES" dirty="0"/>
            </a:br>
            <a:endParaRPr lang="es-ES" dirty="0"/>
          </a:p>
          <a:p>
            <a:pPr marL="285750" indent="-285750">
              <a:buFont typeface="Wingdings" panose="05000000000000000000" pitchFamily="2" charset="2"/>
              <a:buChar char="ü"/>
            </a:pPr>
            <a:r>
              <a:rPr lang="es-ES" dirty="0"/>
              <a:t>Ahora vive mucha menos gente que antes de la agricultura y ganadería en explotaciones familiares: los hijos ya no se ven como futura mano de obra familiar, como antaño.</a:t>
            </a:r>
          </a:p>
          <a:p>
            <a:br>
              <a:rPr lang="es-ES" dirty="0"/>
            </a:br>
            <a:endParaRPr lang="es-ES" dirty="0"/>
          </a:p>
          <a:p>
            <a:pPr marL="285750" indent="-285750">
              <a:buFont typeface="Wingdings" panose="05000000000000000000" pitchFamily="2" charset="2"/>
              <a:buChar char="ü"/>
            </a:pPr>
            <a:r>
              <a:rPr lang="es-ES" dirty="0"/>
              <a:t>El sistema moderno de pensiones, sanidad y dependencia. Por eso, ahora pocos / nadie tiene hijos como “báculo de la vejez” (pero la falta de niños pone en peligro ese sistema).</a:t>
            </a:r>
          </a:p>
          <a:p>
            <a:pPr marL="285750" indent="-285750">
              <a:buFont typeface="Wingdings" panose="05000000000000000000" pitchFamily="2" charset="2"/>
              <a:buChar char="ü"/>
            </a:pPr>
            <a:endParaRPr lang="es-ES" dirty="0"/>
          </a:p>
          <a:p>
            <a:pPr marL="285750" indent="-285750">
              <a:buFont typeface="Wingdings" panose="05000000000000000000" pitchFamily="2" charset="2"/>
              <a:buChar char="ü"/>
            </a:pPr>
            <a:endParaRPr lang="es-ES" dirty="0"/>
          </a:p>
          <a:p>
            <a:pPr marL="285750" indent="-285750">
              <a:buFont typeface="Wingdings" panose="05000000000000000000" pitchFamily="2" charset="2"/>
              <a:buChar char="ü"/>
            </a:pPr>
            <a:r>
              <a:rPr lang="es-ES" dirty="0"/>
              <a:t>La incorporación masiva de mujeres al mundo laboral (aunque no hay que despreciar o tratar peor a las que optan por modelos de vida femenino-maternales más tradicionales).</a:t>
            </a:r>
          </a:p>
          <a:p>
            <a:pPr marL="285750" indent="-285750">
              <a:buFont typeface="Wingdings" panose="05000000000000000000" pitchFamily="2" charset="2"/>
              <a:buChar char="ü"/>
            </a:pPr>
            <a:endParaRPr lang="es-ES" dirty="0"/>
          </a:p>
          <a:p>
            <a:pPr marL="285750" indent="-285750">
              <a:buFont typeface="Wingdings" panose="05000000000000000000" pitchFamily="2" charset="2"/>
              <a:buChar char="ü"/>
            </a:pPr>
            <a:endParaRPr lang="es-ES" dirty="0"/>
          </a:p>
          <a:p>
            <a:pPr marL="285750" indent="-285750">
              <a:buFont typeface="Wingdings" panose="05000000000000000000" pitchFamily="2" charset="2"/>
              <a:buChar char="ü"/>
            </a:pPr>
            <a:r>
              <a:rPr lang="es-ES" dirty="0"/>
              <a:t>En último término, la prosperidad de las sociedades modernas. Históricamente, a más prosperidad, menos niños, como anticipó a mediados del siglo XVIII </a:t>
            </a:r>
            <a:r>
              <a:rPr lang="es-ES" dirty="0" err="1"/>
              <a:t>Benjamin</a:t>
            </a:r>
            <a:r>
              <a:rPr lang="es-ES" dirty="0"/>
              <a:t> Franklin (“he observado que la gente con más dinero se piensa más lo de casarse y tener hijos, y por eso creo que los americanos del futuro tendrán menos niños que los actuales”). Pero claro, no vamos a empobrecernos a propósito para ver si así recuperamos natalidad….</a:t>
            </a:r>
          </a:p>
        </p:txBody>
      </p:sp>
      <p:sp>
        <p:nvSpPr>
          <p:cNvPr id="2" name="6 CuadroTexto">
            <a:extLst>
              <a:ext uri="{FF2B5EF4-FFF2-40B4-BE49-F238E27FC236}">
                <a16:creationId xmlns:a16="http://schemas.microsoft.com/office/drawing/2014/main" id="{F0301976-EBDC-68B0-F464-DD962AD2CB71}"/>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4180186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xfrm>
            <a:off x="152400" y="152636"/>
            <a:ext cx="8820150" cy="800100"/>
          </a:xfrm>
        </p:spPr>
        <p:txBody>
          <a:bodyPr/>
          <a:lstStyle/>
          <a:p>
            <a:r>
              <a:rPr lang="es-ES" sz="1800" dirty="0"/>
              <a:t>Hay múltiples causas de que tengamos tan pocos niños. Sobre algunas no podemos ni/o debemos actuar, por ser cambios sociales irreversibles y/o beneficiosos. Pero otras sí se pueden/deben tratar de corregir (2)</a:t>
            </a:r>
          </a:p>
        </p:txBody>
      </p:sp>
      <p:sp>
        <p:nvSpPr>
          <p:cNvPr id="10"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C9A7F709-018A-43EA-A09B-8394380B1DCB}" type="slidenum">
              <a:rPr lang="es-ES" sz="800"/>
              <a:pPr algn="r" eaLnBrk="0" hangingPunct="0">
                <a:lnSpc>
                  <a:spcPct val="90000"/>
                </a:lnSpc>
              </a:pPr>
              <a:t>34</a:t>
            </a:fld>
            <a:endParaRPr lang="es-ES" sz="800" dirty="0"/>
          </a:p>
        </p:txBody>
      </p:sp>
      <p:sp>
        <p:nvSpPr>
          <p:cNvPr id="5" name="CuadroTexto 4">
            <a:extLst>
              <a:ext uri="{FF2B5EF4-FFF2-40B4-BE49-F238E27FC236}">
                <a16:creationId xmlns:a16="http://schemas.microsoft.com/office/drawing/2014/main" id="{CDB92E3C-19AE-4C88-8B62-7B2A11CD6119}"/>
              </a:ext>
            </a:extLst>
          </p:cNvPr>
          <p:cNvSpPr txBox="1"/>
          <p:nvPr/>
        </p:nvSpPr>
        <p:spPr>
          <a:xfrm>
            <a:off x="449542" y="1216095"/>
            <a:ext cx="8244916" cy="338554"/>
          </a:xfrm>
          <a:prstGeom prst="rect">
            <a:avLst/>
          </a:prstGeom>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3500000" scaled="1"/>
            <a:tileRect/>
          </a:gradFill>
          <a:ln w="25400">
            <a:solidFill>
              <a:schemeClr val="tx2"/>
            </a:solidFill>
          </a:ln>
        </p:spPr>
        <p:txBody>
          <a:bodyPr wrap="square" rtlCol="0" anchor="ctr" anchorCtr="1">
            <a:spAutoFit/>
          </a:bodyPr>
          <a:lstStyle/>
          <a:p>
            <a:r>
              <a:rPr lang="es-ES" sz="1600" b="1" dirty="0"/>
              <a:t>Algunas causas de baja natalidad que deberíamos tratar de corregir (1)</a:t>
            </a:r>
          </a:p>
        </p:txBody>
      </p:sp>
      <p:sp>
        <p:nvSpPr>
          <p:cNvPr id="6" name="CuadroTexto 5">
            <a:extLst>
              <a:ext uri="{FF2B5EF4-FFF2-40B4-BE49-F238E27FC236}">
                <a16:creationId xmlns:a16="http://schemas.microsoft.com/office/drawing/2014/main" id="{9EB32A45-5FC0-4346-8580-36C9FBEFEC11}"/>
              </a:ext>
            </a:extLst>
          </p:cNvPr>
          <p:cNvSpPr txBox="1"/>
          <p:nvPr/>
        </p:nvSpPr>
        <p:spPr>
          <a:xfrm>
            <a:off x="467544" y="1564335"/>
            <a:ext cx="8244914" cy="4708981"/>
          </a:xfrm>
          <a:prstGeom prst="rect">
            <a:avLst/>
          </a:prstGeom>
          <a:noFill/>
          <a:ln w="12700">
            <a:solidFill>
              <a:schemeClr val="tx2"/>
            </a:solidFill>
          </a:ln>
        </p:spPr>
        <p:txBody>
          <a:bodyPr wrap="square" rtlCol="0">
            <a:spAutoFit/>
          </a:bodyPr>
          <a:lstStyle/>
          <a:p>
            <a:pPr marL="285750" indent="-285750">
              <a:spcBef>
                <a:spcPts val="600"/>
              </a:spcBef>
              <a:spcAft>
                <a:spcPts val="1200"/>
              </a:spcAft>
              <a:buFont typeface="Wingdings" panose="05000000000000000000" pitchFamily="2" charset="2"/>
              <a:buChar char="ü"/>
            </a:pPr>
            <a:r>
              <a:rPr lang="es-ES" dirty="0"/>
              <a:t>Una élite política-intelectual que no es natalista, y que prioriza otras cosas a la natalidad, en una España y Europa que necesitan más niños “como el comer”.</a:t>
            </a:r>
          </a:p>
          <a:p>
            <a:pPr marL="285750" indent="-285750">
              <a:spcBef>
                <a:spcPts val="600"/>
              </a:spcBef>
              <a:spcAft>
                <a:spcPts val="1200"/>
              </a:spcAft>
              <a:buFont typeface="Wingdings" panose="05000000000000000000" pitchFamily="2" charset="2"/>
              <a:buChar char="ü"/>
            </a:pPr>
            <a:r>
              <a:rPr lang="es-ES" dirty="0"/>
              <a:t>La falta de conciencia de la sociedad española sobre su suicidio demográfico.</a:t>
            </a:r>
          </a:p>
          <a:p>
            <a:pPr marL="285750" indent="-285750">
              <a:spcBef>
                <a:spcPts val="600"/>
              </a:spcBef>
              <a:spcAft>
                <a:spcPts val="1200"/>
              </a:spcAft>
              <a:buFont typeface="Wingdings" panose="05000000000000000000" pitchFamily="2" charset="2"/>
              <a:buChar char="ü"/>
            </a:pPr>
            <a:r>
              <a:rPr lang="es-ES" dirty="0"/>
              <a:t>Falta de valores </a:t>
            </a:r>
            <a:r>
              <a:rPr lang="es-ES" dirty="0" err="1"/>
              <a:t>pro-familia</a:t>
            </a:r>
            <a:r>
              <a:rPr lang="es-ES" dirty="0"/>
              <a:t> y </a:t>
            </a:r>
            <a:r>
              <a:rPr lang="es-ES" dirty="0" err="1"/>
              <a:t>pro-natalidad</a:t>
            </a:r>
            <a:r>
              <a:rPr lang="es-ES" dirty="0"/>
              <a:t> con que se educa a muchos niños y jóvenes.</a:t>
            </a:r>
          </a:p>
          <a:p>
            <a:pPr marL="285750" indent="-285750">
              <a:spcBef>
                <a:spcPts val="600"/>
              </a:spcBef>
              <a:spcAft>
                <a:spcPts val="1200"/>
              </a:spcAft>
              <a:buFont typeface="Wingdings" panose="05000000000000000000" pitchFamily="2" charset="2"/>
              <a:buChar char="ü"/>
            </a:pPr>
            <a:r>
              <a:rPr lang="es-ES" dirty="0"/>
              <a:t>La avanzada edad a la que más y más gente intenta tener su primer hijo (y siguientes). Consecuencias: más infertilidad de mujeres y hombres; embarazos y partos más complicados que disuaden de repetir; los abortos espontáneos se disparan con la edad.</a:t>
            </a:r>
          </a:p>
          <a:p>
            <a:pPr marL="285750" indent="-285750">
              <a:spcBef>
                <a:spcPts val="600"/>
              </a:spcBef>
              <a:spcAft>
                <a:spcPts val="1200"/>
              </a:spcAft>
              <a:buFont typeface="Wingdings" panose="05000000000000000000" pitchFamily="2" charset="2"/>
              <a:buChar char="ü"/>
            </a:pPr>
            <a:r>
              <a:rPr lang="es-ES" dirty="0"/>
              <a:t>La baja tasa de nupcialidad y la alta tasa de “divorcialidad”: los matrimonios estables tienen más hijos que cualquier otra forma de hogar con niños.</a:t>
            </a:r>
          </a:p>
          <a:p>
            <a:pPr marL="285750" indent="-285750">
              <a:spcBef>
                <a:spcPts val="600"/>
              </a:spcBef>
              <a:spcAft>
                <a:spcPts val="1200"/>
              </a:spcAft>
              <a:buFont typeface="Wingdings" panose="05000000000000000000" pitchFamily="2" charset="2"/>
              <a:buChar char="ü"/>
            </a:pPr>
            <a:r>
              <a:rPr lang="es-ES" dirty="0"/>
              <a:t>Ninguneo/vilipendio de la figura paterna / masculina. Desprestigio y desventajas fiscales a las madres que no trabajan fuera del hogar. Mucho menos prestigio social que antes de las madres, y en especial de las que tienen muchos niños.</a:t>
            </a:r>
          </a:p>
          <a:p>
            <a:pPr marL="285750" indent="-285750">
              <a:spcBef>
                <a:spcPts val="600"/>
              </a:spcBef>
              <a:spcAft>
                <a:spcPts val="1200"/>
              </a:spcAft>
              <a:buFont typeface="Wingdings" panose="05000000000000000000" pitchFamily="2" charset="2"/>
              <a:buChar char="ü"/>
            </a:pPr>
            <a:r>
              <a:rPr lang="es-ES" dirty="0"/>
              <a:t>Trivializar y facilitar al máximo el aborto por los Estados modernos (“es tu derecho, y te lo pago”. “Estás embarazada. ¿Quieres tener el niño? Si no, la sanidad pública te da alternativas”), y dar gratis los anticonceptivos.</a:t>
            </a:r>
          </a:p>
        </p:txBody>
      </p:sp>
      <p:sp>
        <p:nvSpPr>
          <p:cNvPr id="2" name="6 CuadroTexto">
            <a:extLst>
              <a:ext uri="{FF2B5EF4-FFF2-40B4-BE49-F238E27FC236}">
                <a16:creationId xmlns:a16="http://schemas.microsoft.com/office/drawing/2014/main" id="{0352B85D-14B3-1FFC-03C6-B40CF40FF414}"/>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271331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xfrm>
            <a:off x="152400" y="152636"/>
            <a:ext cx="8820150" cy="800100"/>
          </a:xfrm>
        </p:spPr>
        <p:txBody>
          <a:bodyPr/>
          <a:lstStyle/>
          <a:p>
            <a:r>
              <a:rPr lang="es-ES" sz="1800" dirty="0"/>
              <a:t>Hay múltiples causas de que tengamos tan pocos niños. Sobre algunas no podemos ni/o debemos actuar, por ser cambios sociales irreversibles y/o beneficiosos. Pero otras sí se pueden/deben tratar de corregir (y 3)</a:t>
            </a:r>
          </a:p>
        </p:txBody>
      </p:sp>
      <p:sp>
        <p:nvSpPr>
          <p:cNvPr id="10" name="3 Marcador de número de diapositiva"/>
          <p:cNvSpPr txBox="1">
            <a:spLocks noGrp="1"/>
          </p:cNvSpPr>
          <p:nvPr/>
        </p:nvSpPr>
        <p:spPr bwMode="auto">
          <a:xfrm>
            <a:off x="8458200" y="6642100"/>
            <a:ext cx="514350" cy="152400"/>
          </a:xfrm>
          <a:prstGeom prst="rect">
            <a:avLst/>
          </a:prstGeom>
          <a:noFill/>
          <a:ln w="9525">
            <a:noFill/>
            <a:miter lim="800000"/>
            <a:headEnd/>
            <a:tailEnd/>
          </a:ln>
        </p:spPr>
        <p:txBody>
          <a:bodyPr/>
          <a:lstStyle/>
          <a:p>
            <a:pPr algn="r" eaLnBrk="0" hangingPunct="0">
              <a:lnSpc>
                <a:spcPct val="90000"/>
              </a:lnSpc>
            </a:pPr>
            <a:fld id="{C9A7F709-018A-43EA-A09B-8394380B1DCB}" type="slidenum">
              <a:rPr lang="es-ES" sz="800"/>
              <a:pPr algn="r" eaLnBrk="0" hangingPunct="0">
                <a:lnSpc>
                  <a:spcPct val="90000"/>
                </a:lnSpc>
              </a:pPr>
              <a:t>35</a:t>
            </a:fld>
            <a:endParaRPr lang="es-ES" sz="800" dirty="0"/>
          </a:p>
        </p:txBody>
      </p:sp>
      <p:sp>
        <p:nvSpPr>
          <p:cNvPr id="5" name="CuadroTexto 4">
            <a:extLst>
              <a:ext uri="{FF2B5EF4-FFF2-40B4-BE49-F238E27FC236}">
                <a16:creationId xmlns:a16="http://schemas.microsoft.com/office/drawing/2014/main" id="{CDB92E3C-19AE-4C88-8B62-7B2A11CD6119}"/>
              </a:ext>
            </a:extLst>
          </p:cNvPr>
          <p:cNvSpPr txBox="1"/>
          <p:nvPr/>
        </p:nvSpPr>
        <p:spPr>
          <a:xfrm>
            <a:off x="431540" y="1160748"/>
            <a:ext cx="8244916" cy="338554"/>
          </a:xfrm>
          <a:prstGeom prst="rect">
            <a:avLst/>
          </a:prstGeom>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3500000" scaled="1"/>
            <a:tileRect/>
          </a:gradFill>
          <a:ln w="25400">
            <a:solidFill>
              <a:schemeClr val="tx2"/>
            </a:solidFill>
          </a:ln>
        </p:spPr>
        <p:txBody>
          <a:bodyPr wrap="square" rtlCol="0" anchor="ctr" anchorCtr="1">
            <a:spAutoFit/>
          </a:bodyPr>
          <a:lstStyle>
            <a:defPPr>
              <a:defRPr lang="de-DE"/>
            </a:defPPr>
            <a:lvl1pPr>
              <a:defRPr sz="1600" b="1"/>
            </a:lvl1pPr>
          </a:lstStyle>
          <a:p>
            <a:r>
              <a:rPr lang="es-ES" dirty="0"/>
              <a:t>Algunas causas de baja natalidad que deberíamos tratar de corregir (2)</a:t>
            </a:r>
          </a:p>
        </p:txBody>
      </p:sp>
      <p:sp>
        <p:nvSpPr>
          <p:cNvPr id="6" name="CuadroTexto 5">
            <a:extLst>
              <a:ext uri="{FF2B5EF4-FFF2-40B4-BE49-F238E27FC236}">
                <a16:creationId xmlns:a16="http://schemas.microsoft.com/office/drawing/2014/main" id="{9EB32A45-5FC0-4346-8580-36C9FBEFEC11}"/>
              </a:ext>
            </a:extLst>
          </p:cNvPr>
          <p:cNvSpPr txBox="1"/>
          <p:nvPr/>
        </p:nvSpPr>
        <p:spPr>
          <a:xfrm>
            <a:off x="431540" y="1484784"/>
            <a:ext cx="8244914" cy="4985980"/>
          </a:xfrm>
          <a:prstGeom prst="rect">
            <a:avLst/>
          </a:prstGeom>
          <a:noFill/>
          <a:ln w="12700">
            <a:solidFill>
              <a:schemeClr val="tx2"/>
            </a:solidFill>
          </a:ln>
        </p:spPr>
        <p:txBody>
          <a:bodyPr wrap="square" rtlCol="0">
            <a:spAutoFit/>
          </a:bodyPr>
          <a:lstStyle/>
          <a:p>
            <a:pPr marL="285750" indent="-285750">
              <a:spcBef>
                <a:spcPts val="1200"/>
              </a:spcBef>
              <a:spcAft>
                <a:spcPts val="1200"/>
              </a:spcAft>
              <a:buFont typeface="Wingdings" panose="05000000000000000000" pitchFamily="2" charset="2"/>
              <a:buChar char="ü"/>
            </a:pPr>
            <a:r>
              <a:rPr lang="es-ES" dirty="0"/>
              <a:t>Exceso de pesimismo / énfasis público sobre las dificultades y costes reales o supuestos de tener niños, pero apenas se habla de la satisfacción que da tener niños, lo mucho que te completan la vida, y el problema creciente de soledad en las sociedades occidentales.</a:t>
            </a:r>
          </a:p>
          <a:p>
            <a:pPr marL="285750" indent="-285750">
              <a:spcBef>
                <a:spcPts val="1200"/>
              </a:spcBef>
              <a:spcAft>
                <a:spcPts val="1200"/>
              </a:spcAft>
              <a:buFont typeface="Wingdings" panose="05000000000000000000" pitchFamily="2" charset="2"/>
              <a:buChar char="ü"/>
            </a:pPr>
            <a:r>
              <a:rPr lang="es-ES" dirty="0"/>
              <a:t>Estados modernos que quitan mucho más en impuestos que antaño a las familias. En 1952, el la presión fiscal / gasto público en España era aprox. 12% del PIB. En 1975, en torno al 24%. Ahora, casi el 50%. ¿Por eso hacen falta dos sueldos ahora en los hogares?</a:t>
            </a:r>
          </a:p>
          <a:p>
            <a:pPr marL="285750" indent="-285750">
              <a:spcBef>
                <a:spcPts val="1200"/>
              </a:spcBef>
              <a:spcAft>
                <a:spcPts val="1200"/>
              </a:spcAft>
              <a:buFont typeface="Wingdings" panose="05000000000000000000" pitchFamily="2" charset="2"/>
              <a:buChar char="ü"/>
            </a:pPr>
            <a:r>
              <a:rPr lang="es-ES" dirty="0"/>
              <a:t>Un modelo político-legal de vivienda orientado al </a:t>
            </a:r>
            <a:r>
              <a:rPr lang="es-ES" i="1" dirty="0"/>
              <a:t>pelotazo público </a:t>
            </a:r>
            <a:r>
              <a:rPr lang="es-ES" dirty="0"/>
              <a:t>y de los “amiguetes”, restringiendo la oferta y con alta fiscalidad, dificultando la emancipación más temprana del hogar paterno y quitando renta a las parejas jóvenes que les vendría muy bien para criar a sus / más hijos, en vez de abaratarla con mayor oferta y menores costes fiscales.</a:t>
            </a:r>
          </a:p>
          <a:p>
            <a:pPr marL="285750" indent="-285750">
              <a:spcBef>
                <a:spcPts val="1200"/>
              </a:spcBef>
              <a:spcAft>
                <a:spcPts val="1200"/>
              </a:spcAft>
              <a:buFont typeface="Wingdings" panose="05000000000000000000" pitchFamily="2" charset="2"/>
              <a:buChar char="ü"/>
            </a:pPr>
            <a:r>
              <a:rPr lang="es-ES" dirty="0"/>
              <a:t>Altos costes por maternidad / paternidad repercutidos a las empresas, que no son las beneficiarias directos de que nazcan niños (salvo las que provean de bienes y servicios para la infancia y la maternidad, solo lo son a la larga las que sobrevivan). Las cosas funcionan bien cuando los costes de lo que sea los asumen sus beneficiarios (con los niños, las familias en términos afectivos, y la sociedad / Estado por darle continuidad).</a:t>
            </a:r>
          </a:p>
          <a:p>
            <a:pPr marL="285750" indent="-285750">
              <a:spcBef>
                <a:spcPts val="1200"/>
              </a:spcBef>
              <a:spcAft>
                <a:spcPts val="1200"/>
              </a:spcAft>
              <a:buFont typeface="Wingdings" panose="05000000000000000000" pitchFamily="2" charset="2"/>
              <a:buChar char="ü"/>
            </a:pPr>
            <a:r>
              <a:rPr lang="es-ES" dirty="0"/>
              <a:t>Hostilidad pública y política (en España) a la religión católica. Creer en Dios o no es una cuestión privada, pero la gente creyente tiene más niños. Por tanto, no ataquemos su fe.</a:t>
            </a:r>
          </a:p>
        </p:txBody>
      </p:sp>
      <p:sp>
        <p:nvSpPr>
          <p:cNvPr id="2" name="6 CuadroTexto">
            <a:extLst>
              <a:ext uri="{FF2B5EF4-FFF2-40B4-BE49-F238E27FC236}">
                <a16:creationId xmlns:a16="http://schemas.microsoft.com/office/drawing/2014/main" id="{163D8187-B9B6-8D00-0C16-EC98B668FA5F}"/>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2304859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xfrm>
            <a:off x="152400" y="144624"/>
            <a:ext cx="8820150" cy="800100"/>
          </a:xfrm>
        </p:spPr>
        <p:txBody>
          <a:bodyPr/>
          <a:lstStyle/>
          <a:p>
            <a:r>
              <a:rPr lang="es-ES" sz="1800" dirty="0"/>
              <a:t>La estructuración y estabilidad familiar tienen relación clarísima con la fecundidad. Cualquier plan de fomento de la natalidad que no tenga en cuenta este aspecto del asunto será (muy) incompleto / insuficiente.</a:t>
            </a:r>
          </a:p>
        </p:txBody>
      </p:sp>
      <p:sp>
        <p:nvSpPr>
          <p:cNvPr id="10" name="3 Marcador de número de diapositiva"/>
          <p:cNvSpPr>
            <a:spLocks noGrp="1"/>
          </p:cNvSpPr>
          <p:nvPr>
            <p:ph type="sldNum" sz="quarter" idx="10"/>
          </p:nvPr>
        </p:nvSpPr>
        <p:spPr>
          <a:xfrm>
            <a:off x="8460432" y="6642100"/>
            <a:ext cx="514350" cy="152400"/>
          </a:xfrm>
          <a:noFill/>
        </p:spPr>
        <p:txBody>
          <a:bodyPr/>
          <a:lstStyle/>
          <a:p>
            <a:fld id="{320D7315-721F-4F8B-8245-EE3150A54E28}" type="slidenum">
              <a:rPr lang="es-ES" smtClean="0"/>
              <a:pPr/>
              <a:t>36</a:t>
            </a:fld>
            <a:endParaRPr lang="es-ES" dirty="0"/>
          </a:p>
        </p:txBody>
      </p:sp>
      <p:sp>
        <p:nvSpPr>
          <p:cNvPr id="2" name="CuadroTexto 1"/>
          <p:cNvSpPr txBox="1"/>
          <p:nvPr/>
        </p:nvSpPr>
        <p:spPr>
          <a:xfrm>
            <a:off x="364240" y="5301208"/>
            <a:ext cx="8408203" cy="1169551"/>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s-ES" dirty="0"/>
              <a:t>En toda </a:t>
            </a:r>
            <a:r>
              <a:rPr lang="es-ES" b="1" dirty="0"/>
              <a:t>Europa</a:t>
            </a:r>
            <a:r>
              <a:rPr lang="es-ES" dirty="0"/>
              <a:t> hay </a:t>
            </a:r>
            <a:r>
              <a:rPr lang="es-ES" b="1" dirty="0"/>
              <a:t>más niños en los hogares formados por matrimonios </a:t>
            </a:r>
            <a:r>
              <a:rPr lang="es-ES" dirty="0"/>
              <a:t>que en los de parejas de hecho o monoparentales. En </a:t>
            </a:r>
            <a:r>
              <a:rPr lang="es-ES" b="1" dirty="0"/>
              <a:t>Estados Unidos</a:t>
            </a:r>
            <a:r>
              <a:rPr lang="es-ES" dirty="0"/>
              <a:t>, </a:t>
            </a:r>
            <a:r>
              <a:rPr lang="es-ES" b="1" dirty="0"/>
              <a:t>la fecundidad de las mujeres casadas </a:t>
            </a:r>
            <a:r>
              <a:rPr lang="es-ES" dirty="0"/>
              <a:t>de 15 a 44 años </a:t>
            </a:r>
            <a:r>
              <a:rPr lang="es-ES" b="1" dirty="0"/>
              <a:t>es el doble </a:t>
            </a:r>
            <a:r>
              <a:rPr lang="es-ES" dirty="0"/>
              <a:t>que la de las no casadas. Y sin embargo, el % de hogares formados por parejas casadas como el de nacimientos de madre casada, </a:t>
            </a:r>
            <a:r>
              <a:rPr lang="es-ES" b="1" dirty="0"/>
              <a:t>tienden a disminuir</a:t>
            </a:r>
            <a:r>
              <a:rPr lang="es-ES" dirty="0"/>
              <a:t>. Pero a los Estados, en las sociedades occidentales, no parece importarles nada.</a:t>
            </a:r>
          </a:p>
        </p:txBody>
      </p:sp>
      <p:pic>
        <p:nvPicPr>
          <p:cNvPr id="6" name="Imagen 5"/>
          <p:cNvPicPr>
            <a:picLocks noChangeAspect="1"/>
          </p:cNvPicPr>
          <p:nvPr/>
        </p:nvPicPr>
        <p:blipFill>
          <a:blip r:embed="rId2"/>
          <a:stretch>
            <a:fillRect/>
          </a:stretch>
        </p:blipFill>
        <p:spPr>
          <a:xfrm>
            <a:off x="1439652" y="1088599"/>
            <a:ext cx="5898433" cy="4142410"/>
          </a:xfrm>
          <a:prstGeom prst="rect">
            <a:avLst/>
          </a:prstGeom>
        </p:spPr>
      </p:pic>
      <p:sp>
        <p:nvSpPr>
          <p:cNvPr id="3" name="6 CuadroTexto">
            <a:extLst>
              <a:ext uri="{FF2B5EF4-FFF2-40B4-BE49-F238E27FC236}">
                <a16:creationId xmlns:a16="http://schemas.microsoft.com/office/drawing/2014/main" id="{639DEA54-1FC3-2877-B939-1346BFE69EE5}"/>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1393915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xfrm>
            <a:off x="152400" y="152636"/>
            <a:ext cx="8820150" cy="800100"/>
          </a:xfrm>
        </p:spPr>
        <p:txBody>
          <a:bodyPr/>
          <a:lstStyle/>
          <a:p>
            <a:r>
              <a:rPr lang="es-ES" sz="1800" dirty="0"/>
              <a:t>Desde la Transición no ha parado de crecer el %e de bebés de madres no casadas. Ya supera el 50% entre las españolas. Es muy mal dato para la natalidad y la crianza de los niños con su padre y su madre biológicos.</a:t>
            </a:r>
          </a:p>
        </p:txBody>
      </p:sp>
      <p:sp>
        <p:nvSpPr>
          <p:cNvPr id="10" name="3 Marcador de número de diapositiva"/>
          <p:cNvSpPr>
            <a:spLocks noGrp="1"/>
          </p:cNvSpPr>
          <p:nvPr>
            <p:ph type="sldNum" sz="quarter" idx="10"/>
          </p:nvPr>
        </p:nvSpPr>
        <p:spPr>
          <a:xfrm>
            <a:off x="8460432" y="6642100"/>
            <a:ext cx="514350" cy="152400"/>
          </a:xfrm>
          <a:noFill/>
        </p:spPr>
        <p:txBody>
          <a:bodyPr/>
          <a:lstStyle/>
          <a:p>
            <a:fld id="{320D7315-721F-4F8B-8245-EE3150A54E28}" type="slidenum">
              <a:rPr lang="es-ES" smtClean="0"/>
              <a:pPr/>
              <a:t>37</a:t>
            </a:fld>
            <a:endParaRPr lang="es-ES" dirty="0"/>
          </a:p>
        </p:txBody>
      </p:sp>
      <p:sp>
        <p:nvSpPr>
          <p:cNvPr id="3" name="6 CuadroTexto">
            <a:extLst>
              <a:ext uri="{FF2B5EF4-FFF2-40B4-BE49-F238E27FC236}">
                <a16:creationId xmlns:a16="http://schemas.microsoft.com/office/drawing/2014/main" id="{639DEA54-1FC3-2877-B939-1346BFE69EE5}"/>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5" name="Imagen 4">
            <a:extLst>
              <a:ext uri="{FF2B5EF4-FFF2-40B4-BE49-F238E27FC236}">
                <a16:creationId xmlns:a16="http://schemas.microsoft.com/office/drawing/2014/main" id="{DF940256-9F8C-8BEF-B705-27CE95A9316F}"/>
              </a:ext>
            </a:extLst>
          </p:cNvPr>
          <p:cNvPicPr>
            <a:picLocks noChangeAspect="1"/>
          </p:cNvPicPr>
          <p:nvPr/>
        </p:nvPicPr>
        <p:blipFill>
          <a:blip r:embed="rId2"/>
          <a:stretch>
            <a:fillRect/>
          </a:stretch>
        </p:blipFill>
        <p:spPr>
          <a:xfrm>
            <a:off x="519231" y="1196752"/>
            <a:ext cx="8105538" cy="5004556"/>
          </a:xfrm>
          <a:prstGeom prst="rect">
            <a:avLst/>
          </a:prstGeom>
        </p:spPr>
      </p:pic>
    </p:spTree>
    <p:extLst>
      <p:ext uri="{BB962C8B-B14F-4D97-AF65-F5344CB8AC3E}">
        <p14:creationId xmlns:p14="http://schemas.microsoft.com/office/powerpoint/2010/main" val="1332188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8"/>
          <p:cNvSpPr>
            <a:spLocks noChangeArrowheads="1"/>
          </p:cNvSpPr>
          <p:nvPr/>
        </p:nvSpPr>
        <p:spPr bwMode="auto">
          <a:xfrm>
            <a:off x="190500" y="296652"/>
            <a:ext cx="8953500" cy="528637"/>
          </a:xfrm>
          <a:prstGeom prst="rect">
            <a:avLst/>
          </a:prstGeom>
          <a:noFill/>
          <a:ln w="9525">
            <a:noFill/>
            <a:miter lim="800000"/>
            <a:headEnd/>
            <a:tailEnd/>
          </a:ln>
        </p:spPr>
        <p:txBody>
          <a:bodyPr anchor="ctr"/>
          <a:lstStyle/>
          <a:p>
            <a:pPr>
              <a:spcBef>
                <a:spcPct val="50000"/>
              </a:spcBef>
              <a:spcAft>
                <a:spcPct val="50000"/>
              </a:spcAft>
              <a:buSzPct val="100000"/>
            </a:pPr>
            <a:r>
              <a:rPr lang="es-ES_tradnl" sz="1800" b="1" dirty="0"/>
              <a:t>Cada vez tenemos más mayores el primer hijo, una pauta que nos sale muy cara en fecundidad y frustraciones personales. Por ello, muchos no consiguen ser padres o tener tantos niños como desearían.</a:t>
            </a:r>
          </a:p>
        </p:txBody>
      </p:sp>
      <p:sp>
        <p:nvSpPr>
          <p:cNvPr id="63492" name="8 Marcador de número de diapositiva"/>
          <p:cNvSpPr>
            <a:spLocks noGrp="1"/>
          </p:cNvSpPr>
          <p:nvPr>
            <p:ph type="sldNum" sz="quarter" idx="10"/>
          </p:nvPr>
        </p:nvSpPr>
        <p:spPr>
          <a:xfrm>
            <a:off x="8386763" y="6635750"/>
            <a:ext cx="585787" cy="152400"/>
          </a:xfrm>
          <a:noFill/>
        </p:spPr>
        <p:txBody>
          <a:bodyPr/>
          <a:lstStyle/>
          <a:p>
            <a:fld id="{60B53903-F7E3-4847-AD14-D08A909B45A9}" type="slidenum">
              <a:rPr lang="es-ES" smtClean="0"/>
              <a:pPr/>
              <a:t>38</a:t>
            </a:fld>
            <a:endParaRPr lang="es-ES"/>
          </a:p>
        </p:txBody>
      </p:sp>
      <p:sp>
        <p:nvSpPr>
          <p:cNvPr id="8" name="5 CuadroTexto"/>
          <p:cNvSpPr txBox="1">
            <a:spLocks noChangeArrowheads="1"/>
          </p:cNvSpPr>
          <p:nvPr/>
        </p:nvSpPr>
        <p:spPr bwMode="auto">
          <a:xfrm>
            <a:off x="190500" y="5589240"/>
            <a:ext cx="8782050" cy="954107"/>
          </a:xfrm>
          <a:prstGeom prst="rect">
            <a:avLst/>
          </a:prstGeom>
          <a:noFill/>
          <a:ln w="19050">
            <a:solidFill>
              <a:srgbClr val="FF3300"/>
            </a:solidFill>
            <a:miter lim="800000"/>
            <a:headEnd/>
            <a:tailEnd/>
          </a:ln>
        </p:spPr>
        <p:txBody>
          <a:bodyPr>
            <a:spAutoFit/>
          </a:bodyPr>
          <a:lstStyle/>
          <a:p>
            <a:pPr>
              <a:buFontTx/>
              <a:buChar char="•"/>
            </a:pPr>
            <a:r>
              <a:rPr lang="es-ES" b="1" dirty="0"/>
              <a:t> Cuanto más se tarda </a:t>
            </a:r>
            <a:r>
              <a:rPr lang="es-ES" dirty="0"/>
              <a:t>en tratar de concebir el primer niño, </a:t>
            </a:r>
            <a:r>
              <a:rPr lang="es-ES" b="1" dirty="0"/>
              <a:t>menos se tienen</a:t>
            </a:r>
            <a:r>
              <a:rPr lang="es-ES" dirty="0"/>
              <a:t>, si es que se llegan a tener, por aumentar la </a:t>
            </a:r>
            <a:r>
              <a:rPr lang="es-ES" b="1" dirty="0"/>
              <a:t>infertilidad </a:t>
            </a:r>
            <a:r>
              <a:rPr lang="es-ES" dirty="0"/>
              <a:t>con la edad, </a:t>
            </a:r>
            <a:r>
              <a:rPr lang="es-ES" b="1" dirty="0"/>
              <a:t>embarazos y partos más difíciles</a:t>
            </a:r>
            <a:r>
              <a:rPr lang="es-ES" dirty="0"/>
              <a:t>, mayor riesgo de </a:t>
            </a:r>
            <a:r>
              <a:rPr lang="es-ES" b="1" dirty="0"/>
              <a:t>aborto espontáneo</a:t>
            </a:r>
            <a:r>
              <a:rPr lang="es-ES" dirty="0"/>
              <a:t>, y tener los padres menos energía o ganas de criar niños, por su edad. </a:t>
            </a:r>
            <a:r>
              <a:rPr lang="es-ES" b="1" dirty="0"/>
              <a:t>Adelantar la edad </a:t>
            </a:r>
            <a:r>
              <a:rPr lang="es-ES" dirty="0"/>
              <a:t>en que se tienen los hijos ayudaría a que tuviéramos más.</a:t>
            </a:r>
          </a:p>
        </p:txBody>
      </p:sp>
      <p:sp>
        <p:nvSpPr>
          <p:cNvPr id="3" name="6 CuadroTexto">
            <a:extLst>
              <a:ext uri="{FF2B5EF4-FFF2-40B4-BE49-F238E27FC236}">
                <a16:creationId xmlns:a16="http://schemas.microsoft.com/office/drawing/2014/main" id="{EB389E70-27C6-941C-46B1-A42EE0D21729}"/>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7" name="Imagen 6">
            <a:extLst>
              <a:ext uri="{FF2B5EF4-FFF2-40B4-BE49-F238E27FC236}">
                <a16:creationId xmlns:a16="http://schemas.microsoft.com/office/drawing/2014/main" id="{63BDDCE6-741B-16CF-DCE0-CD3D6E8A7C00}"/>
              </a:ext>
            </a:extLst>
          </p:cNvPr>
          <p:cNvPicPr>
            <a:picLocks noChangeAspect="1"/>
          </p:cNvPicPr>
          <p:nvPr/>
        </p:nvPicPr>
        <p:blipFill>
          <a:blip r:embed="rId3"/>
          <a:stretch>
            <a:fillRect/>
          </a:stretch>
        </p:blipFill>
        <p:spPr>
          <a:xfrm>
            <a:off x="1101015" y="1095075"/>
            <a:ext cx="6941969" cy="4338731"/>
          </a:xfrm>
          <a:prstGeom prst="rect">
            <a:avLst/>
          </a:prstGeom>
        </p:spPr>
      </p:pic>
    </p:spTree>
    <p:extLst>
      <p:ext uri="{BB962C8B-B14F-4D97-AF65-F5344CB8AC3E}">
        <p14:creationId xmlns:p14="http://schemas.microsoft.com/office/powerpoint/2010/main" val="4204632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8"/>
          <p:cNvSpPr>
            <a:spLocks noChangeArrowheads="1"/>
          </p:cNvSpPr>
          <p:nvPr/>
        </p:nvSpPr>
        <p:spPr bwMode="auto">
          <a:xfrm>
            <a:off x="113252" y="410830"/>
            <a:ext cx="8953500" cy="528637"/>
          </a:xfrm>
          <a:prstGeom prst="rect">
            <a:avLst/>
          </a:prstGeom>
          <a:noFill/>
          <a:ln w="9525">
            <a:noFill/>
            <a:miter lim="800000"/>
            <a:headEnd/>
            <a:tailEnd/>
          </a:ln>
        </p:spPr>
        <p:txBody>
          <a:bodyPr anchor="ctr"/>
          <a:lstStyle/>
          <a:p>
            <a:pPr>
              <a:spcBef>
                <a:spcPct val="50000"/>
              </a:spcBef>
              <a:spcAft>
                <a:spcPct val="50000"/>
              </a:spcAft>
              <a:buSzPct val="100000"/>
            </a:pPr>
            <a:r>
              <a:rPr lang="es-ES_tradnl" sz="1800" b="1" dirty="0"/>
              <a:t>Más de un embarazo de cada cinco (sin contar abortos espontáneos), acaba en aborto provocado en España, con Asturias en cabeza por CCAA</a:t>
            </a:r>
          </a:p>
        </p:txBody>
      </p:sp>
      <p:sp>
        <p:nvSpPr>
          <p:cNvPr id="63492" name="8 Marcador de número de diapositiva"/>
          <p:cNvSpPr>
            <a:spLocks noGrp="1"/>
          </p:cNvSpPr>
          <p:nvPr>
            <p:ph type="sldNum" sz="quarter" idx="10"/>
          </p:nvPr>
        </p:nvSpPr>
        <p:spPr>
          <a:xfrm>
            <a:off x="8386763" y="6635750"/>
            <a:ext cx="585787" cy="152400"/>
          </a:xfrm>
          <a:noFill/>
        </p:spPr>
        <p:txBody>
          <a:bodyPr/>
          <a:lstStyle/>
          <a:p>
            <a:fld id="{60B53903-F7E3-4847-AD14-D08A909B45A9}" type="slidenum">
              <a:rPr lang="es-ES" smtClean="0"/>
              <a:pPr/>
              <a:t>39</a:t>
            </a:fld>
            <a:endParaRPr lang="es-ES"/>
          </a:p>
        </p:txBody>
      </p:sp>
      <p:sp>
        <p:nvSpPr>
          <p:cNvPr id="5" name="CuadroTexto 4">
            <a:extLst>
              <a:ext uri="{FF2B5EF4-FFF2-40B4-BE49-F238E27FC236}">
                <a16:creationId xmlns:a16="http://schemas.microsoft.com/office/drawing/2014/main" id="{C39FD9E6-0120-7A72-F5AA-9720CF32C91D}"/>
              </a:ext>
            </a:extLst>
          </p:cNvPr>
          <p:cNvSpPr txBox="1"/>
          <p:nvPr/>
        </p:nvSpPr>
        <p:spPr>
          <a:xfrm>
            <a:off x="478768" y="5984096"/>
            <a:ext cx="7919219" cy="523220"/>
          </a:xfrm>
          <a:prstGeom prst="rect">
            <a:avLst/>
          </a:prstGeom>
          <a:noFill/>
          <a:ln w="28575">
            <a:solidFill>
              <a:srgbClr val="FF0000"/>
            </a:solidFill>
          </a:ln>
        </p:spPr>
        <p:txBody>
          <a:bodyPr wrap="square" rtlCol="0">
            <a:spAutoFit/>
          </a:bodyPr>
          <a:lstStyle/>
          <a:p>
            <a:r>
              <a:rPr lang="es-ES" dirty="0"/>
              <a:t>Las dos regiones donde hay </a:t>
            </a:r>
            <a:r>
              <a:rPr lang="es-ES" b="1" dirty="0"/>
              <a:t>más propensión a abortar</a:t>
            </a:r>
            <a:r>
              <a:rPr lang="es-ES" dirty="0"/>
              <a:t>, </a:t>
            </a:r>
            <a:r>
              <a:rPr lang="es-ES" b="1" dirty="0"/>
              <a:t>Asturias y Canarias</a:t>
            </a:r>
            <a:r>
              <a:rPr lang="es-ES" dirty="0"/>
              <a:t>, son también las que menor número de hijos por mujer tienen de España (y Europa). </a:t>
            </a:r>
          </a:p>
        </p:txBody>
      </p:sp>
      <p:sp>
        <p:nvSpPr>
          <p:cNvPr id="2" name="6 CuadroTexto">
            <a:extLst>
              <a:ext uri="{FF2B5EF4-FFF2-40B4-BE49-F238E27FC236}">
                <a16:creationId xmlns:a16="http://schemas.microsoft.com/office/drawing/2014/main" id="{76F64039-B45B-D5CA-126E-26FDF685714C}"/>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7" name="Imagen 6">
            <a:extLst>
              <a:ext uri="{FF2B5EF4-FFF2-40B4-BE49-F238E27FC236}">
                <a16:creationId xmlns:a16="http://schemas.microsoft.com/office/drawing/2014/main" id="{8F9AC7B3-206B-EA59-C3A9-2BDF4BB32377}"/>
              </a:ext>
            </a:extLst>
          </p:cNvPr>
          <p:cNvPicPr>
            <a:picLocks noChangeAspect="1"/>
          </p:cNvPicPr>
          <p:nvPr/>
        </p:nvPicPr>
        <p:blipFill>
          <a:blip r:embed="rId3"/>
          <a:stretch>
            <a:fillRect/>
          </a:stretch>
        </p:blipFill>
        <p:spPr>
          <a:xfrm>
            <a:off x="847906" y="1092810"/>
            <a:ext cx="7402096" cy="4762852"/>
          </a:xfrm>
          <a:prstGeom prst="rect">
            <a:avLst/>
          </a:prstGeom>
        </p:spPr>
      </p:pic>
    </p:spTree>
    <p:extLst>
      <p:ext uri="{BB962C8B-B14F-4D97-AF65-F5344CB8AC3E}">
        <p14:creationId xmlns:p14="http://schemas.microsoft.com/office/powerpoint/2010/main" val="345322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36367" y="480729"/>
            <a:ext cx="8953500" cy="61206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Algunas preguntas y respuestas sobre la baja natalidad (2)</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4</a:t>
            </a:fld>
            <a:endParaRPr lang="es-ES"/>
          </a:p>
        </p:txBody>
      </p:sp>
      <p:sp>
        <p:nvSpPr>
          <p:cNvPr id="2" name="6 CuadroTexto">
            <a:extLst>
              <a:ext uri="{FF2B5EF4-FFF2-40B4-BE49-F238E27FC236}">
                <a16:creationId xmlns:a16="http://schemas.microsoft.com/office/drawing/2014/main" id="{749F3B9A-310A-6DF0-9AAB-2B6FA227F89F}"/>
              </a:ext>
            </a:extLst>
          </p:cNvPr>
          <p:cNvSpPr txBox="1">
            <a:spLocks noChangeArrowheads="1"/>
          </p:cNvSpPr>
          <p:nvPr/>
        </p:nvSpPr>
        <p:spPr bwMode="auto">
          <a:xfrm>
            <a:off x="80963" y="6633356"/>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13" name="CuadroTexto 12">
            <a:extLst>
              <a:ext uri="{FF2B5EF4-FFF2-40B4-BE49-F238E27FC236}">
                <a16:creationId xmlns:a16="http://schemas.microsoft.com/office/drawing/2014/main" id="{BB36EC1A-561C-FD9A-24BD-E8D84F7F6CE6}"/>
              </a:ext>
            </a:extLst>
          </p:cNvPr>
          <p:cNvSpPr txBox="1"/>
          <p:nvPr/>
        </p:nvSpPr>
        <p:spPr>
          <a:xfrm>
            <a:off x="152418" y="1027422"/>
            <a:ext cx="8836182" cy="5262979"/>
          </a:xfrm>
          <a:prstGeom prst="rect">
            <a:avLst/>
          </a:prstGeom>
          <a:noFill/>
        </p:spPr>
        <p:txBody>
          <a:bodyPr wrap="square">
            <a:spAutoFit/>
          </a:bodyPr>
          <a:lstStyle/>
          <a:p>
            <a:pPr>
              <a:spcBef>
                <a:spcPts val="1200"/>
              </a:spcBef>
              <a:spcAft>
                <a:spcPts val="1200"/>
              </a:spcAft>
            </a:pPr>
            <a:r>
              <a:rPr lang="es-ES" sz="1600" b="1" dirty="0">
                <a:solidFill>
                  <a:srgbClr val="FF0000"/>
                </a:solidFill>
              </a:rPr>
              <a:t>¿Cuándo empezó a caer la natalidad?</a:t>
            </a:r>
            <a:br>
              <a:rPr lang="es-ES" sz="1800" b="1" dirty="0">
                <a:solidFill>
                  <a:srgbClr val="FF0000"/>
                </a:solidFill>
              </a:rPr>
            </a:br>
            <a:r>
              <a:rPr lang="es-ES" dirty="0"/>
              <a:t>En España, en el último cuarto del siglo XIX (en otros países occidentales, incluso antes). Durante décadas fue una caída inocua, porque la mortalidad infantil y juvenil bajaba aún más. El problema empezó aquí en 1977, y sobre todo a partir de 1981, cuando bajó del umbral de reemplazo.</a:t>
            </a:r>
          </a:p>
          <a:p>
            <a:pPr>
              <a:spcBef>
                <a:spcPts val="1200"/>
              </a:spcBef>
              <a:spcAft>
                <a:spcPts val="1200"/>
              </a:spcAft>
            </a:pPr>
            <a:r>
              <a:rPr lang="es-ES" sz="1600" b="1" dirty="0">
                <a:solidFill>
                  <a:srgbClr val="FF0000"/>
                </a:solidFill>
              </a:rPr>
              <a:t>¿Cuáles son las principales causas de la baja natalidad?</a:t>
            </a:r>
            <a:br>
              <a:rPr lang="es-ES" b="1" dirty="0"/>
            </a:br>
            <a:r>
              <a:rPr lang="es-ES" dirty="0"/>
              <a:t>Muchas y con gran arraigo en los valores y leyes actuales. Demasiada gente ha perdido las ganas de tener varios niños de jóvenes, de casarse, y de no separarse ante desavenencias conyugales, Hay una gran desvalorización social de la maternidad, y más de la paternidad. A su vez, eso se ha debido a una combinación de consecuencias del desarrollo de los dos últimos siglos, y de activismo </a:t>
            </a:r>
            <a:r>
              <a:rPr lang="es-ES" dirty="0" err="1"/>
              <a:t>antinatalidad</a:t>
            </a:r>
            <a:r>
              <a:rPr lang="es-ES" dirty="0"/>
              <a:t>/ </a:t>
            </a:r>
            <a:r>
              <a:rPr lang="es-ES" dirty="0" err="1"/>
              <a:t>antifamilia</a:t>
            </a:r>
            <a:r>
              <a:rPr lang="es-ES" dirty="0"/>
              <a:t>/ antirreligioso, ante la pasividad / débil oposición de legiones de tibios.</a:t>
            </a:r>
          </a:p>
          <a:p>
            <a:pPr>
              <a:spcBef>
                <a:spcPts val="1200"/>
              </a:spcBef>
              <a:spcAft>
                <a:spcPts val="1200"/>
              </a:spcAft>
            </a:pPr>
            <a:r>
              <a:rPr lang="es-ES" sz="1600" b="1" dirty="0">
                <a:solidFill>
                  <a:srgbClr val="FF0000"/>
                </a:solidFill>
              </a:rPr>
              <a:t>¿Son las dificultades económicas la principal razón de que nazcan pocos niños?</a:t>
            </a:r>
            <a:br>
              <a:rPr lang="es-ES" sz="1600" b="1" dirty="0">
                <a:solidFill>
                  <a:srgbClr val="FF0000"/>
                </a:solidFill>
              </a:rPr>
            </a:br>
            <a:r>
              <a:rPr lang="es-ES" dirty="0"/>
              <a:t>No. En las 20 ciudades españoles con menos paro, la tasa de fecundidad (hijos por mujer) es igual o ligeramente inferior a la de las 20 con más paro. En los países </a:t>
            </a:r>
            <a:r>
              <a:rPr lang="es-ES" dirty="0" err="1"/>
              <a:t>megarricos</a:t>
            </a:r>
            <a:r>
              <a:rPr lang="es-ES" dirty="0"/>
              <a:t> del mundo como Luxemburgo, Singapur o Suiza, la fecundidad es igualmente mínima. En las familias reales, el número de hijos ha caído como en toda la sociedad.</a:t>
            </a:r>
            <a:endParaRPr lang="es-ES" sz="1600" b="1" dirty="0">
              <a:solidFill>
                <a:srgbClr val="FF0000"/>
              </a:solidFill>
            </a:endParaRPr>
          </a:p>
          <a:p>
            <a:pPr>
              <a:spcBef>
                <a:spcPts val="1200"/>
              </a:spcBef>
              <a:spcAft>
                <a:spcPts val="1200"/>
              </a:spcAft>
            </a:pPr>
            <a:r>
              <a:rPr lang="es-ES" sz="1600" b="1" dirty="0">
                <a:solidFill>
                  <a:srgbClr val="FF0000"/>
                </a:solidFill>
              </a:rPr>
              <a:t>¿Es culpa de la Agenda 2030 y de los Soros/Gates/etc. la caída de la natalidad?</a:t>
            </a:r>
            <a:br>
              <a:rPr lang="es-ES" sz="1600" b="1" dirty="0">
                <a:solidFill>
                  <a:srgbClr val="FF0000"/>
                </a:solidFill>
              </a:rPr>
            </a:br>
            <a:r>
              <a:rPr lang="es-ES" dirty="0"/>
              <a:t>La natalidad en Occidente empezó a caer en el siglo XIX. Soros todavía no vivía, y a los </a:t>
            </a:r>
            <a:r>
              <a:rPr lang="es-ES" i="1" dirty="0"/>
              <a:t>ODS </a:t>
            </a:r>
            <a:r>
              <a:rPr lang="es-ES" dirty="0"/>
              <a:t>les quedaba muchísimo para llegar. Los actuales agentes </a:t>
            </a:r>
            <a:r>
              <a:rPr lang="es-ES" dirty="0" err="1"/>
              <a:t>anti-natalidad</a:t>
            </a:r>
            <a:r>
              <a:rPr lang="es-ES" dirty="0"/>
              <a:t> tienen su parte de responsabilidad en lo de ahora, pero esto viene de muy lejos, y hay muchísimos más responsables. </a:t>
            </a:r>
          </a:p>
        </p:txBody>
      </p:sp>
    </p:spTree>
    <p:extLst>
      <p:ext uri="{BB962C8B-B14F-4D97-AF65-F5344CB8AC3E}">
        <p14:creationId xmlns:p14="http://schemas.microsoft.com/office/powerpoint/2010/main" val="30060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8"/>
          <p:cNvSpPr>
            <a:spLocks noChangeArrowheads="1"/>
          </p:cNvSpPr>
          <p:nvPr/>
        </p:nvSpPr>
        <p:spPr bwMode="auto">
          <a:xfrm>
            <a:off x="190500" y="298571"/>
            <a:ext cx="8953500" cy="493752"/>
          </a:xfrm>
          <a:prstGeom prst="rect">
            <a:avLst/>
          </a:prstGeom>
          <a:noFill/>
          <a:ln w="9525">
            <a:noFill/>
            <a:miter lim="800000"/>
            <a:headEnd/>
            <a:tailEnd/>
          </a:ln>
        </p:spPr>
        <p:txBody>
          <a:bodyPr anchor="ctr"/>
          <a:lstStyle/>
          <a:p>
            <a:pPr>
              <a:spcBef>
                <a:spcPct val="50000"/>
              </a:spcBef>
              <a:spcAft>
                <a:spcPct val="50000"/>
              </a:spcAft>
              <a:buSzPct val="100000"/>
            </a:pPr>
            <a:r>
              <a:rPr lang="es-ES_tradnl" sz="1800" b="1" dirty="0"/>
              <a:t>A más religiosidad, más fecundidad. Ya solo por eso, en una España que tiende a hundirse por falta de niños, </a:t>
            </a:r>
            <a:r>
              <a:rPr lang="es-ES" sz="1800" b="1" dirty="0"/>
              <a:t>no es buen “negocio” hostilizar al cristianismo desde el Estado y los medios culturales / intelectuales</a:t>
            </a:r>
            <a:endParaRPr lang="es-ES_tradnl" sz="1800" b="1" dirty="0"/>
          </a:p>
        </p:txBody>
      </p:sp>
      <p:sp>
        <p:nvSpPr>
          <p:cNvPr id="63492" name="8 Marcador de número de diapositiva"/>
          <p:cNvSpPr>
            <a:spLocks noGrp="1"/>
          </p:cNvSpPr>
          <p:nvPr>
            <p:ph type="sldNum" sz="quarter" idx="10"/>
          </p:nvPr>
        </p:nvSpPr>
        <p:spPr>
          <a:xfrm>
            <a:off x="8386763" y="6635750"/>
            <a:ext cx="585787" cy="152400"/>
          </a:xfrm>
          <a:noFill/>
          <a:ln w="9525">
            <a:noFill/>
            <a:miter lim="800000"/>
            <a:headEnd/>
            <a:tailEnd/>
          </a:ln>
          <a:effectLst/>
        </p:spPr>
        <p:txBody>
          <a:bodyPr vert="horz" wrap="square" lIns="91440" tIns="45720" rIns="91440" bIns="45720" numCol="1" anchor="t" anchorCtr="0" compatLnSpc="1">
            <a:prstTxWarp prst="textNoShape">
              <a:avLst/>
            </a:prstTxWarp>
          </a:bodyPr>
          <a:lstStyle/>
          <a:p>
            <a:fld id="{60B53903-F7E3-4847-AD14-D08A909B45A9}" type="slidenum">
              <a:rPr lang="es-ES"/>
              <a:pPr/>
              <a:t>40</a:t>
            </a:fld>
            <a:endParaRPr lang="es-ES" dirty="0"/>
          </a:p>
        </p:txBody>
      </p:sp>
      <p:sp>
        <p:nvSpPr>
          <p:cNvPr id="4" name="CuadroTexto 3">
            <a:extLst>
              <a:ext uri="{FF2B5EF4-FFF2-40B4-BE49-F238E27FC236}">
                <a16:creationId xmlns:a16="http://schemas.microsoft.com/office/drawing/2014/main" id="{9B935452-484E-4365-B8AD-4EE64FCAEDA9}"/>
              </a:ext>
            </a:extLst>
          </p:cNvPr>
          <p:cNvSpPr txBox="1"/>
          <p:nvPr/>
        </p:nvSpPr>
        <p:spPr>
          <a:xfrm>
            <a:off x="178446" y="4866658"/>
            <a:ext cx="8782050" cy="1692771"/>
          </a:xfrm>
          <a:prstGeom prst="rect">
            <a:avLst/>
          </a:prstGeom>
          <a:noFill/>
          <a:ln w="19050">
            <a:solidFill>
              <a:srgbClr val="FF0000"/>
            </a:solidFill>
          </a:ln>
        </p:spPr>
        <p:txBody>
          <a:bodyPr wrap="square" rtlCol="0">
            <a:spAutoFit/>
          </a:bodyPr>
          <a:lstStyle/>
          <a:p>
            <a:pPr marL="285750" indent="-285750">
              <a:spcBef>
                <a:spcPts val="600"/>
              </a:spcBef>
              <a:spcAft>
                <a:spcPts val="600"/>
              </a:spcAft>
              <a:buFont typeface="Wingdings" panose="05000000000000000000" pitchFamily="2" charset="2"/>
              <a:buChar char="ü"/>
            </a:pPr>
            <a:r>
              <a:rPr lang="es-ES" b="1" dirty="0"/>
              <a:t>En Israel</a:t>
            </a:r>
            <a:r>
              <a:rPr lang="es-ES" dirty="0"/>
              <a:t>, in 2009, el número de hijos por mujer judía, según su religiosidad, era: 6,5 las ultraortodoxas (</a:t>
            </a:r>
            <a:r>
              <a:rPr lang="es-ES" dirty="0" err="1"/>
              <a:t>Haredi</a:t>
            </a:r>
            <a:r>
              <a:rPr lang="es-ES" dirty="0"/>
              <a:t>); 4,3 las ortodoxas (</a:t>
            </a:r>
            <a:r>
              <a:rPr lang="es-ES" dirty="0" err="1"/>
              <a:t>Dati</a:t>
            </a:r>
            <a:r>
              <a:rPr lang="es-ES" dirty="0"/>
              <a:t>); 2,6 la creyentes “a secas” (</a:t>
            </a:r>
            <a:r>
              <a:rPr lang="es-ES" dirty="0" err="1"/>
              <a:t>Masorti</a:t>
            </a:r>
            <a:r>
              <a:rPr lang="es-ES" dirty="0"/>
              <a:t>); 2,1 las seculares / agnósticas (</a:t>
            </a:r>
            <a:r>
              <a:rPr lang="es-ES" dirty="0" err="1"/>
              <a:t>Hiloni</a:t>
            </a:r>
            <a:r>
              <a:rPr lang="es-ES" dirty="0"/>
              <a:t>) (Fuente: Israel Central Bureau of </a:t>
            </a:r>
            <a:r>
              <a:rPr lang="es-ES" dirty="0" err="1"/>
              <a:t>Statistics</a:t>
            </a:r>
            <a:r>
              <a:rPr lang="es-ES" dirty="0"/>
              <a:t>).</a:t>
            </a:r>
          </a:p>
          <a:p>
            <a:pPr marL="285750" indent="-285750">
              <a:spcBef>
                <a:spcPts val="600"/>
              </a:spcBef>
              <a:spcAft>
                <a:spcPts val="600"/>
              </a:spcAft>
              <a:buFont typeface="Wingdings" panose="05000000000000000000" pitchFamily="2" charset="2"/>
              <a:buChar char="ü"/>
            </a:pPr>
            <a:r>
              <a:rPr lang="es-ES" b="1" dirty="0"/>
              <a:t>En EEUU </a:t>
            </a:r>
            <a:r>
              <a:rPr lang="es-ES" dirty="0"/>
              <a:t>hay una alta correlación entre asistencia a misa por estados y fecundidad. </a:t>
            </a:r>
          </a:p>
          <a:p>
            <a:pPr marL="285750" indent="-285750">
              <a:spcBef>
                <a:spcPts val="600"/>
              </a:spcBef>
              <a:spcAft>
                <a:spcPts val="600"/>
              </a:spcAft>
              <a:buFont typeface="Wingdings" panose="05000000000000000000" pitchFamily="2" charset="2"/>
              <a:buChar char="ü"/>
            </a:pPr>
            <a:r>
              <a:rPr lang="es-ES" b="1" dirty="0"/>
              <a:t>En España</a:t>
            </a:r>
            <a:r>
              <a:rPr lang="es-ES" dirty="0"/>
              <a:t>, entre quienes más hijos tienen figuran los musulmanes y las familias ligadas al Opus Dei, Legionarios de Cristo, Camino Neocatecumenal, Comunión y Liberación…</a:t>
            </a:r>
          </a:p>
        </p:txBody>
      </p:sp>
      <p:pic>
        <p:nvPicPr>
          <p:cNvPr id="6" name="Imagen 5">
            <a:extLst>
              <a:ext uri="{FF2B5EF4-FFF2-40B4-BE49-F238E27FC236}">
                <a16:creationId xmlns:a16="http://schemas.microsoft.com/office/drawing/2014/main" id="{D8379BC1-3187-47B5-B505-339D346296E5}"/>
              </a:ext>
            </a:extLst>
          </p:cNvPr>
          <p:cNvPicPr>
            <a:picLocks noChangeAspect="1"/>
          </p:cNvPicPr>
          <p:nvPr/>
        </p:nvPicPr>
        <p:blipFill>
          <a:blip r:embed="rId3"/>
          <a:stretch>
            <a:fillRect/>
          </a:stretch>
        </p:blipFill>
        <p:spPr>
          <a:xfrm>
            <a:off x="1640161" y="1125538"/>
            <a:ext cx="5863678" cy="3664798"/>
          </a:xfrm>
          <a:prstGeom prst="rect">
            <a:avLst/>
          </a:prstGeom>
        </p:spPr>
      </p:pic>
      <p:sp>
        <p:nvSpPr>
          <p:cNvPr id="2" name="6 CuadroTexto">
            <a:extLst>
              <a:ext uri="{FF2B5EF4-FFF2-40B4-BE49-F238E27FC236}">
                <a16:creationId xmlns:a16="http://schemas.microsoft.com/office/drawing/2014/main" id="{4DC5DD59-90C4-2AF5-5570-30831A52B402}"/>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2549490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ChangeArrowheads="1"/>
          </p:cNvSpPr>
          <p:nvPr/>
        </p:nvSpPr>
        <p:spPr bwMode="auto">
          <a:xfrm>
            <a:off x="179388" y="398463"/>
            <a:ext cx="865346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buSzPct val="100000"/>
              <a:buChar char="•"/>
              <a:defRPr sz="1600">
                <a:solidFill>
                  <a:schemeClr val="tx1"/>
                </a:solidFill>
                <a:latin typeface="Bookman Old Style" panose="02050604050505020204" pitchFamily="18" charset="0"/>
              </a:defRPr>
            </a:lvl1pPr>
            <a:lvl2pPr marL="742950" indent="-285750">
              <a:spcBef>
                <a:spcPct val="30000"/>
              </a:spcBef>
              <a:buChar char="-"/>
              <a:defRPr sz="1600">
                <a:solidFill>
                  <a:schemeClr val="tx1"/>
                </a:solidFill>
                <a:latin typeface="Bookman Old Style" panose="02050604050505020204" pitchFamily="18" charset="0"/>
              </a:defRPr>
            </a:lvl2pPr>
            <a:lvl3pPr marL="1143000" indent="-228600">
              <a:spcBef>
                <a:spcPct val="10000"/>
              </a:spcBef>
              <a:buChar char="•"/>
              <a:defRPr sz="1600">
                <a:solidFill>
                  <a:schemeClr val="tx1"/>
                </a:solidFill>
                <a:latin typeface="Bookman Old Style" panose="02050604050505020204" pitchFamily="18" charset="0"/>
              </a:defRPr>
            </a:lvl3pPr>
            <a:lvl4pPr marL="1600200" indent="-22860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4pPr>
            <a:lvl5pPr marL="2057400" indent="-22860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5pPr>
            <a:lvl6pPr marL="25146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6pPr>
            <a:lvl7pPr marL="29718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7pPr>
            <a:lvl8pPr marL="34290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8pPr>
            <a:lvl9pPr marL="38862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9pPr>
          </a:lstStyle>
          <a:p>
            <a:pPr eaLnBrk="1" hangingPunct="1">
              <a:spcAft>
                <a:spcPct val="50000"/>
              </a:spcAft>
              <a:buFontTx/>
              <a:buNone/>
            </a:pPr>
            <a:endParaRPr lang="es-ES_tradnl" altLang="es-ES" sz="2000" b="1"/>
          </a:p>
        </p:txBody>
      </p:sp>
      <p:sp>
        <p:nvSpPr>
          <p:cNvPr id="21507" name="8 Marcador de número de diapositiva"/>
          <p:cNvSpPr>
            <a:spLocks noGrp="1"/>
          </p:cNvSpPr>
          <p:nvPr>
            <p:ph type="sldNum" sz="quarter" idx="10"/>
          </p:nvPr>
        </p:nvSpPr>
        <p:spPr>
          <a:xfrm>
            <a:off x="8386763" y="6635750"/>
            <a:ext cx="585787"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SzPct val="100000"/>
              <a:buChar char="•"/>
              <a:defRPr sz="1600">
                <a:solidFill>
                  <a:schemeClr val="tx1"/>
                </a:solidFill>
                <a:latin typeface="Bookman Old Style" panose="02050604050505020204" pitchFamily="18" charset="0"/>
              </a:defRPr>
            </a:lvl1pPr>
            <a:lvl2pPr marL="742950" indent="-285750">
              <a:spcBef>
                <a:spcPct val="30000"/>
              </a:spcBef>
              <a:buChar char="-"/>
              <a:defRPr sz="1600">
                <a:solidFill>
                  <a:schemeClr val="tx1"/>
                </a:solidFill>
                <a:latin typeface="Bookman Old Style" panose="02050604050505020204" pitchFamily="18" charset="0"/>
              </a:defRPr>
            </a:lvl2pPr>
            <a:lvl3pPr marL="1143000" indent="-228600">
              <a:spcBef>
                <a:spcPct val="10000"/>
              </a:spcBef>
              <a:buChar char="•"/>
              <a:defRPr sz="1600">
                <a:solidFill>
                  <a:schemeClr val="tx1"/>
                </a:solidFill>
                <a:latin typeface="Bookman Old Style" panose="02050604050505020204" pitchFamily="18" charset="0"/>
              </a:defRPr>
            </a:lvl3pPr>
            <a:lvl4pPr marL="1600200" indent="-22860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4pPr>
            <a:lvl5pPr marL="2057400" indent="-22860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5pPr>
            <a:lvl6pPr marL="25146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6pPr>
            <a:lvl7pPr marL="29718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7pPr>
            <a:lvl8pPr marL="34290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8pPr>
            <a:lvl9pPr marL="38862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9pPr>
          </a:lstStyle>
          <a:p>
            <a:pPr>
              <a:spcBef>
                <a:spcPct val="0"/>
              </a:spcBef>
              <a:buSzTx/>
              <a:buFontTx/>
              <a:buNone/>
            </a:pPr>
            <a:fld id="{A6B92855-D83D-4E0C-9DE9-61DA240C7986}" type="slidenum">
              <a:rPr lang="es-ES" altLang="es-ES" sz="800" smtClean="0"/>
              <a:pPr>
                <a:spcBef>
                  <a:spcPct val="0"/>
                </a:spcBef>
                <a:buSzTx/>
                <a:buFontTx/>
                <a:buNone/>
              </a:pPr>
              <a:t>41</a:t>
            </a:fld>
            <a:endParaRPr lang="es-ES" altLang="es-ES" sz="800"/>
          </a:p>
        </p:txBody>
      </p:sp>
      <p:sp>
        <p:nvSpPr>
          <p:cNvPr id="21509" name="5 CuadroTexto"/>
          <p:cNvSpPr txBox="1">
            <a:spLocks noChangeArrowheads="1"/>
          </p:cNvSpPr>
          <p:nvPr/>
        </p:nvSpPr>
        <p:spPr bwMode="auto">
          <a:xfrm>
            <a:off x="142874" y="611396"/>
            <a:ext cx="8605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100000"/>
              <a:buChar char="•"/>
              <a:defRPr sz="1600">
                <a:solidFill>
                  <a:schemeClr val="tx1"/>
                </a:solidFill>
                <a:latin typeface="Bookman Old Style" panose="02050604050505020204" pitchFamily="18" charset="0"/>
              </a:defRPr>
            </a:lvl1pPr>
            <a:lvl2pPr marL="742950" indent="-285750">
              <a:spcBef>
                <a:spcPct val="30000"/>
              </a:spcBef>
              <a:buChar char="-"/>
              <a:defRPr sz="1600">
                <a:solidFill>
                  <a:schemeClr val="tx1"/>
                </a:solidFill>
                <a:latin typeface="Bookman Old Style" panose="02050604050505020204" pitchFamily="18" charset="0"/>
              </a:defRPr>
            </a:lvl2pPr>
            <a:lvl3pPr marL="1143000" indent="-228600">
              <a:spcBef>
                <a:spcPct val="10000"/>
              </a:spcBef>
              <a:buChar char="•"/>
              <a:defRPr sz="1600">
                <a:solidFill>
                  <a:schemeClr val="tx1"/>
                </a:solidFill>
                <a:latin typeface="Bookman Old Style" panose="02050604050505020204" pitchFamily="18" charset="0"/>
              </a:defRPr>
            </a:lvl3pPr>
            <a:lvl4pPr marL="1600200" indent="-22860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4pPr>
            <a:lvl5pPr marL="2057400" indent="-22860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5pPr>
            <a:lvl6pPr marL="25146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6pPr>
            <a:lvl7pPr marL="29718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7pPr>
            <a:lvl8pPr marL="34290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8pPr>
            <a:lvl9pPr marL="3886200" indent="-228600" eaLnBrk="0" fontAlgn="base" hangingPunct="0">
              <a:spcBef>
                <a:spcPct val="30000"/>
              </a:spcBef>
              <a:spcAft>
                <a:spcPct val="30000"/>
              </a:spcAft>
              <a:buSzPct val="70000"/>
              <a:buFont typeface="Wingdings" panose="05000000000000000000" pitchFamily="2" charset="2"/>
              <a:buChar char="n"/>
              <a:defRPr sz="1600">
                <a:solidFill>
                  <a:srgbClr val="172450"/>
                </a:solidFill>
                <a:latin typeface="Bookman Old Style" panose="02050604050505020204" pitchFamily="18" charset="0"/>
              </a:defRPr>
            </a:lvl9pPr>
          </a:lstStyle>
          <a:p>
            <a:pPr eaLnBrk="1" hangingPunct="1">
              <a:spcBef>
                <a:spcPct val="0"/>
              </a:spcBef>
              <a:buSzTx/>
              <a:buFontTx/>
              <a:buNone/>
            </a:pPr>
            <a:r>
              <a:rPr lang="es-ES" sz="1800" dirty="0">
                <a:latin typeface="+mn-lt"/>
                <a:ea typeface="Times New Roman" panose="02020603050405020304" pitchFamily="18" charset="0"/>
              </a:rPr>
              <a:t>¿</a:t>
            </a:r>
            <a:r>
              <a:rPr lang="es-ES" sz="1800" b="1" dirty="0">
                <a:latin typeface="+mn-lt"/>
                <a:ea typeface="Times New Roman" panose="02020603050405020304" pitchFamily="18" charset="0"/>
              </a:rPr>
              <a:t>Qué políticas </a:t>
            </a:r>
            <a:r>
              <a:rPr lang="es-ES" sz="1800" b="1" dirty="0" err="1">
                <a:latin typeface="+mn-lt"/>
                <a:ea typeface="Times New Roman" panose="02020603050405020304" pitchFamily="18" charset="0"/>
              </a:rPr>
              <a:t>pro-natalidad</a:t>
            </a:r>
            <a:r>
              <a:rPr lang="es-ES" sz="1800" b="1" dirty="0">
                <a:latin typeface="+mn-lt"/>
                <a:ea typeface="Times New Roman" panose="02020603050405020304" pitchFamily="18" charset="0"/>
              </a:rPr>
              <a:t> deberían aplicarse? Un plan </a:t>
            </a:r>
            <a:r>
              <a:rPr lang="es-ES" sz="1800" b="1" u="sng" dirty="0">
                <a:latin typeface="+mn-lt"/>
                <a:ea typeface="Times New Roman" panose="02020603050405020304" pitchFamily="18" charset="0"/>
              </a:rPr>
              <a:t>muy amplio</a:t>
            </a:r>
            <a:r>
              <a:rPr lang="es-ES" sz="1800" b="1" dirty="0">
                <a:latin typeface="+mn-lt"/>
                <a:ea typeface="Times New Roman" panose="02020603050405020304" pitchFamily="18" charset="0"/>
              </a:rPr>
              <a:t>:</a:t>
            </a:r>
            <a:endParaRPr lang="es-ES" altLang="es-ES" sz="1800" b="1" dirty="0"/>
          </a:p>
        </p:txBody>
      </p:sp>
      <p:sp>
        <p:nvSpPr>
          <p:cNvPr id="2" name="Rectángulo 1"/>
          <p:cNvSpPr/>
          <p:nvPr/>
        </p:nvSpPr>
        <p:spPr>
          <a:xfrm>
            <a:off x="142874" y="980728"/>
            <a:ext cx="8893746" cy="5909310"/>
          </a:xfrm>
          <a:prstGeom prst="rect">
            <a:avLst/>
          </a:prstGeom>
          <a:ln w="28575">
            <a:noFill/>
          </a:ln>
        </p:spPr>
        <p:txBody>
          <a:bodyPr wrap="square">
            <a:spAutoFit/>
          </a:bodyPr>
          <a:lstStyle/>
          <a:p>
            <a:pPr marL="285750" marR="118745" lvl="0" indent="-285750">
              <a:spcBef>
                <a:spcPts val="0"/>
              </a:spcBef>
              <a:spcAft>
                <a:spcPts val="800"/>
              </a:spcAft>
              <a:buFont typeface="Wingdings" panose="05000000000000000000" pitchFamily="2" charset="2"/>
              <a:buChar char="q"/>
            </a:pPr>
            <a:r>
              <a:rPr lang="es-ES" dirty="0">
                <a:latin typeface="+mn-lt"/>
              </a:rPr>
              <a:t>Concienciación sobre el problema, lo bonito que es tener niños y lo triste que suele ser no tenerlos a la larga: a la sociedad en general, a quienes están en edad fértil, y a los escolares.</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Prestigiar la maternidad/paternidad y la familia, sin estigmatizar a las madres tradicionales, y sin ningunear ni vilipendiar la figura del padre.</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Estudiar bien el problema en sus múltiples ángulos: situación, consecuencias, causas y posibles soluciones. Con rigor, en profundidad y sin sesgos ideológicos / partidistas.</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Compensar económicamente a los padres por tener hijos (deducciones IRPF y SS, extra en pensiones, IVA pañales, etc.), con </a:t>
            </a:r>
            <a:r>
              <a:rPr lang="es-ES" u="sng" dirty="0">
                <a:latin typeface="+mn-lt"/>
                <a:ea typeface="Times New Roman" panose="02020603050405020304" pitchFamily="18" charset="0"/>
              </a:rPr>
              <a:t>énfasis en la madre</a:t>
            </a:r>
            <a:r>
              <a:rPr lang="es-ES" dirty="0">
                <a:latin typeface="+mn-lt"/>
                <a:ea typeface="Times New Roman" panose="02020603050405020304" pitchFamily="18" charset="0"/>
              </a:rPr>
              <a:t>, pero </a:t>
            </a:r>
            <a:r>
              <a:rPr lang="es-ES" u="sng" dirty="0">
                <a:latin typeface="+mn-lt"/>
                <a:ea typeface="Times New Roman" panose="02020603050405020304" pitchFamily="18" charset="0"/>
              </a:rPr>
              <a:t>no solo</a:t>
            </a:r>
            <a:r>
              <a:rPr lang="es-ES" dirty="0">
                <a:latin typeface="+mn-lt"/>
                <a:ea typeface="Times New Roman" panose="02020603050405020304" pitchFamily="18" charset="0"/>
              </a:rPr>
              <a:t> a ella.</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Descargar a las empresas de </a:t>
            </a:r>
            <a:r>
              <a:rPr lang="es-ES" u="sng" dirty="0">
                <a:latin typeface="+mn-lt"/>
                <a:ea typeface="Times New Roman" panose="02020603050405020304" pitchFamily="18" charset="0"/>
              </a:rPr>
              <a:t>todos</a:t>
            </a:r>
            <a:r>
              <a:rPr lang="es-ES" dirty="0">
                <a:latin typeface="+mn-lt"/>
                <a:ea typeface="Times New Roman" panose="02020603050405020304" pitchFamily="18" charset="0"/>
              </a:rPr>
              <a:t> los costes por maternidad / paternidad.</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Fomentar, facilitar y prestigiar la nupcialidad y la estabilidad familiar.</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Fomentar y facilitar que se tenga antes el primer hijo (y subsiguientes).</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No pagar contracepción y aborto con dinero público, y facilitar la adopción niños no deseados.</a:t>
            </a:r>
          </a:p>
          <a:p>
            <a:pPr marL="285750" marR="118745" lvl="0" indent="-285750">
              <a:spcBef>
                <a:spcPts val="0"/>
              </a:spcBef>
              <a:spcAft>
                <a:spcPts val="800"/>
              </a:spcAft>
              <a:buFont typeface="Wingdings" panose="05000000000000000000" pitchFamily="2" charset="2"/>
              <a:buChar char="q"/>
            </a:pPr>
            <a:r>
              <a:rPr lang="es-ES" dirty="0">
                <a:latin typeface="+mn-lt"/>
                <a:ea typeface="Times New Roman" panose="02020603050405020304" pitchFamily="18" charset="0"/>
              </a:rPr>
              <a:t>Identificar y remover las trabas y desincentivos directos o indirectos a la maternidad / paternidad que hay por doquier, con cambios en las leyes correspondientes. </a:t>
            </a:r>
          </a:p>
          <a:p>
            <a:pPr marL="285750" marR="118745" lvl="0" indent="-285750">
              <a:spcBef>
                <a:spcPts val="0"/>
              </a:spcBef>
              <a:spcAft>
                <a:spcPts val="800"/>
              </a:spcAft>
              <a:buFont typeface="Wingdings" panose="05000000000000000000" pitchFamily="2" charset="2"/>
              <a:buChar char="q"/>
            </a:pPr>
            <a:r>
              <a:rPr lang="es-ES" dirty="0"/>
              <a:t>Facilitar la vida a los padres (p. ej. en horarios, facilidades de cuidado de niños…) y ayudarles.</a:t>
            </a:r>
          </a:p>
          <a:p>
            <a:pPr marL="285750" marR="118745" lvl="0" indent="-285750">
              <a:spcBef>
                <a:spcPts val="0"/>
              </a:spcBef>
              <a:spcAft>
                <a:spcPts val="800"/>
              </a:spcAft>
              <a:buFont typeface="Wingdings" panose="05000000000000000000" pitchFamily="2" charset="2"/>
              <a:buChar char="q"/>
            </a:pPr>
            <a:r>
              <a:rPr lang="es-ES" dirty="0">
                <a:latin typeface="+mn-lt"/>
              </a:rPr>
              <a:t>Involucrar a la sociedad civil. Esto no es solo problema de “políticas” y de “políticos”.</a:t>
            </a:r>
          </a:p>
          <a:p>
            <a:pPr marL="285750" marR="118745" lvl="0" indent="-285750">
              <a:spcBef>
                <a:spcPts val="0"/>
              </a:spcBef>
              <a:spcAft>
                <a:spcPts val="800"/>
              </a:spcAft>
              <a:buFont typeface="Wingdings" panose="05000000000000000000" pitchFamily="2" charset="2"/>
              <a:buChar char="q"/>
            </a:pPr>
            <a:r>
              <a:rPr lang="es-ES" dirty="0">
                <a:latin typeface="+mn-lt"/>
              </a:rPr>
              <a:t>No hostilizar a la religión. Los más creyentes tienen más niños.</a:t>
            </a:r>
            <a:br>
              <a:rPr lang="es-ES" dirty="0">
                <a:latin typeface="+mn-lt"/>
              </a:rPr>
            </a:br>
            <a:endParaRPr lang="es-ES" dirty="0">
              <a:latin typeface="+mn-lt"/>
            </a:endParaRPr>
          </a:p>
          <a:p>
            <a:pPr marR="118745">
              <a:spcBef>
                <a:spcPts val="0"/>
              </a:spcBef>
              <a:spcAft>
                <a:spcPts val="600"/>
              </a:spcAft>
            </a:pPr>
            <a:r>
              <a:rPr lang="es-ES" sz="1600" dirty="0">
                <a:latin typeface="+mn-lt"/>
              </a:rPr>
              <a:t>Y</a:t>
            </a:r>
            <a:r>
              <a:rPr lang="es-ES" sz="1600" dirty="0">
                <a:latin typeface="+mn-lt"/>
                <a:ea typeface="Times New Roman" panose="02020603050405020304" pitchFamily="18" charset="0"/>
              </a:rPr>
              <a:t> sobre todo, es necesario </a:t>
            </a:r>
            <a:r>
              <a:rPr lang="es-ES" sz="1600" b="1" dirty="0">
                <a:latin typeface="+mn-lt"/>
                <a:ea typeface="Times New Roman" panose="02020603050405020304" pitchFamily="18" charset="0"/>
              </a:rPr>
              <a:t>un gran cambio cultural pro-natalidad y pro-familia. </a:t>
            </a:r>
            <a:r>
              <a:rPr lang="es-ES" sz="1600" b="1" u="sng" dirty="0">
                <a:latin typeface="+mn-lt"/>
                <a:ea typeface="Times New Roman" panose="02020603050405020304" pitchFamily="18" charset="0"/>
              </a:rPr>
              <a:t>Si se logra, lo demás vendrá por añadidura. Sin él, se conseguirá poco.</a:t>
            </a:r>
          </a:p>
        </p:txBody>
      </p:sp>
      <p:sp>
        <p:nvSpPr>
          <p:cNvPr id="3" name="6 CuadroTexto">
            <a:extLst>
              <a:ext uri="{FF2B5EF4-FFF2-40B4-BE49-F238E27FC236}">
                <a16:creationId xmlns:a16="http://schemas.microsoft.com/office/drawing/2014/main" id="{AE6868DB-BDBA-085C-3BCC-558DE6268009}"/>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147170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36367" y="480729"/>
            <a:ext cx="8953500" cy="61206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Algunas preguntas y respuestas sobre la baja natalidad (y 3)</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5</a:t>
            </a:fld>
            <a:endParaRPr lang="es-ES"/>
          </a:p>
        </p:txBody>
      </p:sp>
      <p:sp>
        <p:nvSpPr>
          <p:cNvPr id="2" name="6 CuadroTexto">
            <a:extLst>
              <a:ext uri="{FF2B5EF4-FFF2-40B4-BE49-F238E27FC236}">
                <a16:creationId xmlns:a16="http://schemas.microsoft.com/office/drawing/2014/main" id="{749F3B9A-310A-6DF0-9AAB-2B6FA227F89F}"/>
              </a:ext>
            </a:extLst>
          </p:cNvPr>
          <p:cNvSpPr txBox="1">
            <a:spLocks noChangeArrowheads="1"/>
          </p:cNvSpPr>
          <p:nvPr/>
        </p:nvSpPr>
        <p:spPr bwMode="auto">
          <a:xfrm>
            <a:off x="80963" y="6633356"/>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sp>
        <p:nvSpPr>
          <p:cNvPr id="13" name="CuadroTexto 12">
            <a:extLst>
              <a:ext uri="{FF2B5EF4-FFF2-40B4-BE49-F238E27FC236}">
                <a16:creationId xmlns:a16="http://schemas.microsoft.com/office/drawing/2014/main" id="{BB36EC1A-561C-FD9A-24BD-E8D84F7F6CE6}"/>
              </a:ext>
            </a:extLst>
          </p:cNvPr>
          <p:cNvSpPr txBox="1"/>
          <p:nvPr/>
        </p:nvSpPr>
        <p:spPr>
          <a:xfrm>
            <a:off x="136368" y="1052736"/>
            <a:ext cx="8836182" cy="5786199"/>
          </a:xfrm>
          <a:prstGeom prst="rect">
            <a:avLst/>
          </a:prstGeom>
          <a:noFill/>
        </p:spPr>
        <p:txBody>
          <a:bodyPr wrap="square">
            <a:spAutoFit/>
          </a:bodyPr>
          <a:lstStyle/>
          <a:p>
            <a:pPr>
              <a:spcBef>
                <a:spcPts val="1200"/>
              </a:spcBef>
              <a:spcAft>
                <a:spcPts val="600"/>
              </a:spcAft>
            </a:pPr>
            <a:r>
              <a:rPr lang="es-ES" sz="1600" b="1" dirty="0">
                <a:solidFill>
                  <a:srgbClr val="FF0000"/>
                </a:solidFill>
              </a:rPr>
              <a:t>¿Quiénes son más consecuentes, los activistas antinatalistas, o los muchísimos tibios que verbalmente son </a:t>
            </a:r>
            <a:r>
              <a:rPr lang="es-ES" sz="1600" b="1" dirty="0" err="1">
                <a:solidFill>
                  <a:srgbClr val="FF0000"/>
                </a:solidFill>
              </a:rPr>
              <a:t>pro-natalistas</a:t>
            </a:r>
            <a:r>
              <a:rPr lang="es-ES" sz="1600" b="1" dirty="0">
                <a:solidFill>
                  <a:srgbClr val="FF0000"/>
                </a:solidFill>
              </a:rPr>
              <a:t>? </a:t>
            </a:r>
            <a:br>
              <a:rPr lang="es-ES" sz="1600" b="1" dirty="0">
                <a:solidFill>
                  <a:srgbClr val="FF0000"/>
                </a:solidFill>
              </a:rPr>
            </a:br>
            <a:r>
              <a:rPr lang="es-ES" dirty="0"/>
              <a:t>“Para que triunfe el Mal, basta con que los buenos no hagan nada” (Edmund </a:t>
            </a:r>
            <a:r>
              <a:rPr lang="es-ES" dirty="0" err="1"/>
              <a:t>Burke</a:t>
            </a:r>
            <a:r>
              <a:rPr lang="es-ES" dirty="0"/>
              <a:t>). Los malos (</a:t>
            </a:r>
            <a:r>
              <a:rPr lang="es-ES" dirty="0" err="1"/>
              <a:t>antinatalidad</a:t>
            </a:r>
            <a:r>
              <a:rPr lang="es-ES" dirty="0"/>
              <a:t> / </a:t>
            </a:r>
            <a:r>
              <a:rPr lang="es-ES" dirty="0" err="1"/>
              <a:t>antifamilia</a:t>
            </a:r>
            <a:r>
              <a:rPr lang="es-ES" dirty="0"/>
              <a:t>) hacen lo que deben. De los buenos, demasiado pocos lo hacen.</a:t>
            </a:r>
          </a:p>
          <a:p>
            <a:pPr>
              <a:spcBef>
                <a:spcPts val="1200"/>
              </a:spcBef>
              <a:spcAft>
                <a:spcPts val="600"/>
              </a:spcAft>
            </a:pPr>
            <a:r>
              <a:rPr lang="es-ES" sz="1600" b="1" dirty="0">
                <a:solidFill>
                  <a:srgbClr val="FF0000"/>
                </a:solidFill>
              </a:rPr>
              <a:t>¿Podemos compensar solo con extranjeros el catastrófico déficit de natalidad de los españoles? </a:t>
            </a:r>
            <a:br>
              <a:rPr lang="es-ES" sz="1600" b="1" dirty="0">
                <a:solidFill>
                  <a:srgbClr val="FF0000"/>
                </a:solidFill>
              </a:rPr>
            </a:br>
            <a:r>
              <a:rPr lang="es-ES" dirty="0"/>
              <a:t>No. No paran el envejecimiento social, solo ralentizan algo su avance. No muchos cubren empleos cualificados. No solucionan la soledad y desierto afectivo por falta de niños y la desestructuración familiar. Y hay riesgos de integración por exceso de inmigración y/o choques culturales.</a:t>
            </a:r>
          </a:p>
          <a:p>
            <a:pPr>
              <a:spcBef>
                <a:spcPts val="1200"/>
              </a:spcBef>
              <a:spcAft>
                <a:spcPts val="600"/>
              </a:spcAft>
            </a:pPr>
            <a:r>
              <a:rPr lang="es-ES" sz="1600" b="1" dirty="0">
                <a:solidFill>
                  <a:srgbClr val="FF0000"/>
                </a:solidFill>
              </a:rPr>
              <a:t>¿Qué es más disparatado: un nivel tan bajo de fecundidad, o que no se haya hecho nada por revertirlo durante décadas, y se siga sin hacer apenas nada? </a:t>
            </a:r>
            <a:br>
              <a:rPr lang="es-ES" b="1" dirty="0">
                <a:solidFill>
                  <a:srgbClr val="FF0000"/>
                </a:solidFill>
              </a:rPr>
            </a:br>
            <a:r>
              <a:rPr lang="es-ES" dirty="0"/>
              <a:t>No me resulta fácil responder de forma tajante, pero me inclino por lo segundo.</a:t>
            </a:r>
          </a:p>
          <a:p>
            <a:pPr>
              <a:spcBef>
                <a:spcPts val="1200"/>
              </a:spcBef>
              <a:spcAft>
                <a:spcPts val="600"/>
              </a:spcAft>
            </a:pPr>
            <a:r>
              <a:rPr lang="es-ES" sz="1600" b="1" dirty="0">
                <a:solidFill>
                  <a:srgbClr val="FF0000"/>
                </a:solidFill>
              </a:rPr>
              <a:t>¿Es irreversible la caída de la natalidad a niveles menores a los de reemplazo?</a:t>
            </a:r>
            <a:br>
              <a:rPr lang="es-ES" b="1" dirty="0">
                <a:solidFill>
                  <a:srgbClr val="FF0000"/>
                </a:solidFill>
              </a:rPr>
            </a:br>
            <a:r>
              <a:rPr lang="es-ES" dirty="0"/>
              <a:t>Si lo fuera, estamos perdidos. Al no haber evidencias “duras” de que lo sea, es derrotista afirmarlo. Para recuperar la “salud demográfica”, aunque la fecundidad tendería que aumentar un 80% - 100%, en realidad solo haría falta de media un hijo más por mujer.</a:t>
            </a:r>
          </a:p>
          <a:p>
            <a:pPr>
              <a:spcBef>
                <a:spcPts val="1200"/>
              </a:spcBef>
              <a:spcAft>
                <a:spcPts val="600"/>
              </a:spcAft>
            </a:pPr>
            <a:r>
              <a:rPr lang="es-ES" sz="1600" b="1" dirty="0">
                <a:solidFill>
                  <a:srgbClr val="FF0000"/>
                </a:solidFill>
              </a:rPr>
              <a:t>¿Qué haría falta para que la fecundidad repunte de forma apreciable y sostenida?</a:t>
            </a:r>
            <a:br>
              <a:rPr lang="es-ES" sz="1600" b="1" dirty="0">
                <a:solidFill>
                  <a:srgbClr val="FF0000"/>
                </a:solidFill>
              </a:rPr>
            </a:br>
            <a:r>
              <a:rPr lang="es-ES" dirty="0"/>
              <a:t>Sobre todo, un gran cambio cultural y de valores en favor de querer tener más hijos antes de ser muy mayores y de formar familias estables, que implicaría cambios legales y de esquemas fiscales a favor de la natalidad y la familia, por añadidura. Sin cambio cultural/de valores, poco se logrará.</a:t>
            </a:r>
          </a:p>
        </p:txBody>
      </p:sp>
    </p:spTree>
    <p:extLst>
      <p:ext uri="{BB962C8B-B14F-4D97-AF65-F5344CB8AC3E}">
        <p14:creationId xmlns:p14="http://schemas.microsoft.com/office/powerpoint/2010/main" val="26113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7088C-FF50-53E1-5E0D-BF1289297DC5}"/>
            </a:ext>
          </a:extLst>
        </p:cNvPr>
        <p:cNvGrpSpPr/>
        <p:nvPr/>
      </p:nvGrpSpPr>
      <p:grpSpPr>
        <a:xfrm>
          <a:off x="0" y="0"/>
          <a:ext cx="0" cy="0"/>
          <a:chOff x="0" y="0"/>
          <a:chExt cx="0" cy="0"/>
        </a:xfrm>
      </p:grpSpPr>
      <p:sp>
        <p:nvSpPr>
          <p:cNvPr id="17410" name="Rectangle 8">
            <a:extLst>
              <a:ext uri="{FF2B5EF4-FFF2-40B4-BE49-F238E27FC236}">
                <a16:creationId xmlns:a16="http://schemas.microsoft.com/office/drawing/2014/main" id="{E8011197-9E99-52BB-1064-C061C5D567BE}"/>
              </a:ext>
            </a:extLst>
          </p:cNvPr>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a:extLst>
              <a:ext uri="{FF2B5EF4-FFF2-40B4-BE49-F238E27FC236}">
                <a16:creationId xmlns:a16="http://schemas.microsoft.com/office/drawing/2014/main" id="{2B39D35E-1668-E1E4-B3C5-3F5A6D6A5E32}"/>
              </a:ext>
            </a:extLst>
          </p:cNvPr>
          <p:cNvSpPr>
            <a:spLocks noGrp="1"/>
          </p:cNvSpPr>
          <p:nvPr>
            <p:ph type="sldNum" sz="quarter" idx="10"/>
          </p:nvPr>
        </p:nvSpPr>
        <p:spPr>
          <a:xfrm>
            <a:off x="8386763" y="6635750"/>
            <a:ext cx="585787" cy="152400"/>
          </a:xfrm>
          <a:noFill/>
        </p:spPr>
        <p:txBody>
          <a:bodyPr/>
          <a:lstStyle/>
          <a:p>
            <a:fld id="{0F21390C-6B75-4440-8AC5-053A3F881D70}" type="slidenum">
              <a:rPr lang="es-ES" smtClean="0"/>
              <a:pPr/>
              <a:t>6</a:t>
            </a:fld>
            <a:endParaRPr lang="es-ES" dirty="0"/>
          </a:p>
        </p:txBody>
      </p:sp>
      <p:sp>
        <p:nvSpPr>
          <p:cNvPr id="17413" name="5 CuadroTexto">
            <a:extLst>
              <a:ext uri="{FF2B5EF4-FFF2-40B4-BE49-F238E27FC236}">
                <a16:creationId xmlns:a16="http://schemas.microsoft.com/office/drawing/2014/main" id="{48D30580-FCD4-6C9B-995C-95600B9D5DA8}"/>
              </a:ext>
            </a:extLst>
          </p:cNvPr>
          <p:cNvSpPr txBox="1">
            <a:spLocks noChangeArrowheads="1"/>
          </p:cNvSpPr>
          <p:nvPr/>
        </p:nvSpPr>
        <p:spPr bwMode="auto">
          <a:xfrm>
            <a:off x="134471" y="598287"/>
            <a:ext cx="8820980" cy="369332"/>
          </a:xfrm>
          <a:prstGeom prst="rect">
            <a:avLst/>
          </a:prstGeom>
          <a:noFill/>
          <a:ln w="9525">
            <a:noFill/>
            <a:miter lim="800000"/>
            <a:headEnd/>
            <a:tailEnd/>
          </a:ln>
        </p:spPr>
        <p:txBody>
          <a:bodyPr wrap="square">
            <a:spAutoFit/>
          </a:bodyPr>
          <a:lstStyle/>
          <a:p>
            <a:r>
              <a:rPr lang="es-ES" sz="1800" b="1" dirty="0"/>
              <a:t>Datos demográficos de La Rioja (1)</a:t>
            </a:r>
          </a:p>
        </p:txBody>
      </p:sp>
      <p:sp>
        <p:nvSpPr>
          <p:cNvPr id="5" name="6 CuadroTexto">
            <a:extLst>
              <a:ext uri="{FF2B5EF4-FFF2-40B4-BE49-F238E27FC236}">
                <a16:creationId xmlns:a16="http://schemas.microsoft.com/office/drawing/2014/main" id="{F874E368-EAED-898F-E37D-F2BCC22E779B}"/>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8" name="Imagen 7">
            <a:extLst>
              <a:ext uri="{FF2B5EF4-FFF2-40B4-BE49-F238E27FC236}">
                <a16:creationId xmlns:a16="http://schemas.microsoft.com/office/drawing/2014/main" id="{93540738-884A-7BBF-A26F-4CA22E01BD82}"/>
              </a:ext>
            </a:extLst>
          </p:cNvPr>
          <p:cNvPicPr>
            <a:picLocks noChangeAspect="1"/>
          </p:cNvPicPr>
          <p:nvPr/>
        </p:nvPicPr>
        <p:blipFill>
          <a:blip r:embed="rId3"/>
          <a:stretch>
            <a:fillRect/>
          </a:stretch>
        </p:blipFill>
        <p:spPr>
          <a:xfrm>
            <a:off x="1007604" y="1109463"/>
            <a:ext cx="6798773" cy="4911825"/>
          </a:xfrm>
          <a:prstGeom prst="rect">
            <a:avLst/>
          </a:prstGeom>
        </p:spPr>
      </p:pic>
      <p:sp>
        <p:nvSpPr>
          <p:cNvPr id="9" name="CuadroTexto 8">
            <a:extLst>
              <a:ext uri="{FF2B5EF4-FFF2-40B4-BE49-F238E27FC236}">
                <a16:creationId xmlns:a16="http://schemas.microsoft.com/office/drawing/2014/main" id="{74DD3575-D56C-F88E-3D53-3D81A82386A9}"/>
              </a:ext>
            </a:extLst>
          </p:cNvPr>
          <p:cNvSpPr txBox="1"/>
          <p:nvPr/>
        </p:nvSpPr>
        <p:spPr>
          <a:xfrm>
            <a:off x="503549" y="6165304"/>
            <a:ext cx="7883214" cy="307777"/>
          </a:xfrm>
          <a:prstGeom prst="rect">
            <a:avLst/>
          </a:prstGeom>
          <a:noFill/>
          <a:ln w="19050">
            <a:solidFill>
              <a:srgbClr val="FF0066"/>
            </a:solidFill>
          </a:ln>
        </p:spPr>
        <p:txBody>
          <a:bodyPr wrap="square" rtlCol="0">
            <a:spAutoFit/>
          </a:bodyPr>
          <a:lstStyle/>
          <a:p>
            <a:r>
              <a:rPr lang="es-ES" dirty="0"/>
              <a:t>NB. En 2021, el número de hijos por mujer en Logroño fue de 1,17, por 1,22 en La Rioja</a:t>
            </a:r>
          </a:p>
        </p:txBody>
      </p:sp>
    </p:spTree>
    <p:extLst>
      <p:ext uri="{BB962C8B-B14F-4D97-AF65-F5344CB8AC3E}">
        <p14:creationId xmlns:p14="http://schemas.microsoft.com/office/powerpoint/2010/main" val="28477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79568-6F9F-D62B-9BCE-A2A60A35B63C}"/>
            </a:ext>
          </a:extLst>
        </p:cNvPr>
        <p:cNvGrpSpPr/>
        <p:nvPr/>
      </p:nvGrpSpPr>
      <p:grpSpPr>
        <a:xfrm>
          <a:off x="0" y="0"/>
          <a:ext cx="0" cy="0"/>
          <a:chOff x="0" y="0"/>
          <a:chExt cx="0" cy="0"/>
        </a:xfrm>
      </p:grpSpPr>
      <p:sp>
        <p:nvSpPr>
          <p:cNvPr id="17410" name="Rectangle 8">
            <a:extLst>
              <a:ext uri="{FF2B5EF4-FFF2-40B4-BE49-F238E27FC236}">
                <a16:creationId xmlns:a16="http://schemas.microsoft.com/office/drawing/2014/main" id="{194E5577-0838-EA73-93F9-C4B31ED72027}"/>
              </a:ext>
            </a:extLst>
          </p:cNvPr>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a:extLst>
              <a:ext uri="{FF2B5EF4-FFF2-40B4-BE49-F238E27FC236}">
                <a16:creationId xmlns:a16="http://schemas.microsoft.com/office/drawing/2014/main" id="{8419CEF1-ACC8-C264-8769-139374B0AD66}"/>
              </a:ext>
            </a:extLst>
          </p:cNvPr>
          <p:cNvSpPr>
            <a:spLocks noGrp="1"/>
          </p:cNvSpPr>
          <p:nvPr>
            <p:ph type="sldNum" sz="quarter" idx="10"/>
          </p:nvPr>
        </p:nvSpPr>
        <p:spPr>
          <a:xfrm>
            <a:off x="8386763" y="6635750"/>
            <a:ext cx="585787" cy="152400"/>
          </a:xfrm>
          <a:noFill/>
        </p:spPr>
        <p:txBody>
          <a:bodyPr/>
          <a:lstStyle/>
          <a:p>
            <a:fld id="{0F21390C-6B75-4440-8AC5-053A3F881D70}" type="slidenum">
              <a:rPr lang="es-ES" smtClean="0"/>
              <a:pPr/>
              <a:t>7</a:t>
            </a:fld>
            <a:endParaRPr lang="es-ES" dirty="0"/>
          </a:p>
        </p:txBody>
      </p:sp>
      <p:sp>
        <p:nvSpPr>
          <p:cNvPr id="17413" name="5 CuadroTexto">
            <a:extLst>
              <a:ext uri="{FF2B5EF4-FFF2-40B4-BE49-F238E27FC236}">
                <a16:creationId xmlns:a16="http://schemas.microsoft.com/office/drawing/2014/main" id="{FDDF46F5-928C-A514-FA07-D81578803206}"/>
              </a:ext>
            </a:extLst>
          </p:cNvPr>
          <p:cNvSpPr txBox="1">
            <a:spLocks noChangeArrowheads="1"/>
          </p:cNvSpPr>
          <p:nvPr/>
        </p:nvSpPr>
        <p:spPr bwMode="auto">
          <a:xfrm>
            <a:off x="134471" y="598287"/>
            <a:ext cx="8820980" cy="369332"/>
          </a:xfrm>
          <a:prstGeom prst="rect">
            <a:avLst/>
          </a:prstGeom>
          <a:noFill/>
          <a:ln w="9525">
            <a:noFill/>
            <a:miter lim="800000"/>
            <a:headEnd/>
            <a:tailEnd/>
          </a:ln>
        </p:spPr>
        <p:txBody>
          <a:bodyPr wrap="square">
            <a:spAutoFit/>
          </a:bodyPr>
          <a:lstStyle/>
          <a:p>
            <a:r>
              <a:rPr lang="es-ES" sz="1800" b="1" dirty="0"/>
              <a:t>Datos demográficos de La Rioja (2)</a:t>
            </a:r>
          </a:p>
        </p:txBody>
      </p:sp>
      <p:sp>
        <p:nvSpPr>
          <p:cNvPr id="5" name="6 CuadroTexto">
            <a:extLst>
              <a:ext uri="{FF2B5EF4-FFF2-40B4-BE49-F238E27FC236}">
                <a16:creationId xmlns:a16="http://schemas.microsoft.com/office/drawing/2014/main" id="{3F7892C8-F97A-1CB9-901C-6D6930E57150}"/>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3" name="Imagen 2">
            <a:extLst>
              <a:ext uri="{FF2B5EF4-FFF2-40B4-BE49-F238E27FC236}">
                <a16:creationId xmlns:a16="http://schemas.microsoft.com/office/drawing/2014/main" id="{A4BA7D67-C9DE-1EAA-FFA6-0EFDA4145B22}"/>
              </a:ext>
            </a:extLst>
          </p:cNvPr>
          <p:cNvPicPr>
            <a:picLocks noChangeAspect="1"/>
          </p:cNvPicPr>
          <p:nvPr/>
        </p:nvPicPr>
        <p:blipFill>
          <a:blip r:embed="rId3"/>
          <a:stretch>
            <a:fillRect/>
          </a:stretch>
        </p:blipFill>
        <p:spPr>
          <a:xfrm>
            <a:off x="1146951" y="1334119"/>
            <a:ext cx="6850097" cy="4189761"/>
          </a:xfrm>
          <a:prstGeom prst="rect">
            <a:avLst/>
          </a:prstGeom>
        </p:spPr>
      </p:pic>
      <p:sp>
        <p:nvSpPr>
          <p:cNvPr id="6" name="CuadroTexto 5">
            <a:extLst>
              <a:ext uri="{FF2B5EF4-FFF2-40B4-BE49-F238E27FC236}">
                <a16:creationId xmlns:a16="http://schemas.microsoft.com/office/drawing/2014/main" id="{2468E8C4-7AD7-C9BE-0E57-B13ADB1100E3}"/>
              </a:ext>
            </a:extLst>
          </p:cNvPr>
          <p:cNvSpPr txBox="1"/>
          <p:nvPr/>
        </p:nvSpPr>
        <p:spPr>
          <a:xfrm>
            <a:off x="719572" y="5690898"/>
            <a:ext cx="7776864" cy="738664"/>
          </a:xfrm>
          <a:prstGeom prst="rect">
            <a:avLst/>
          </a:prstGeom>
          <a:noFill/>
          <a:ln w="19050">
            <a:solidFill>
              <a:schemeClr val="accent2">
                <a:lumMod val="75000"/>
              </a:schemeClr>
            </a:solidFill>
          </a:ln>
        </p:spPr>
        <p:txBody>
          <a:bodyPr wrap="square" rtlCol="0">
            <a:spAutoFit/>
          </a:bodyPr>
          <a:lstStyle/>
          <a:p>
            <a:r>
              <a:rPr lang="es-ES" dirty="0"/>
              <a:t>De los africanos, más del 75% son marroquíes en el total de España y La Rioja. </a:t>
            </a:r>
            <a:br>
              <a:rPr lang="es-ES" dirty="0"/>
            </a:br>
            <a:r>
              <a:rPr lang="es-ES" dirty="0"/>
              <a:t>De los asiáticos, casi 72% son pakistaníes en La Rioja, por 23% en España.</a:t>
            </a:r>
            <a:br>
              <a:rPr lang="es-ES" dirty="0"/>
            </a:br>
            <a:r>
              <a:rPr lang="es-ES" dirty="0"/>
              <a:t>De los europeos orientales, 70% son rumanos en La Rioja por 45% en España.</a:t>
            </a:r>
          </a:p>
        </p:txBody>
      </p:sp>
    </p:spTree>
    <p:extLst>
      <p:ext uri="{BB962C8B-B14F-4D97-AF65-F5344CB8AC3E}">
        <p14:creationId xmlns:p14="http://schemas.microsoft.com/office/powerpoint/2010/main" val="5651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A8BF-E068-8121-0B87-DF6DCFCF8F21}"/>
            </a:ext>
          </a:extLst>
        </p:cNvPr>
        <p:cNvGrpSpPr/>
        <p:nvPr/>
      </p:nvGrpSpPr>
      <p:grpSpPr>
        <a:xfrm>
          <a:off x="0" y="0"/>
          <a:ext cx="0" cy="0"/>
          <a:chOff x="0" y="0"/>
          <a:chExt cx="0" cy="0"/>
        </a:xfrm>
      </p:grpSpPr>
      <p:sp>
        <p:nvSpPr>
          <p:cNvPr id="17410" name="Rectangle 8">
            <a:extLst>
              <a:ext uri="{FF2B5EF4-FFF2-40B4-BE49-F238E27FC236}">
                <a16:creationId xmlns:a16="http://schemas.microsoft.com/office/drawing/2014/main" id="{C3E0891F-55E5-EBB9-4C59-119E8AF59E38}"/>
              </a:ext>
            </a:extLst>
          </p:cNvPr>
          <p:cNvSpPr>
            <a:spLocks noChangeArrowheads="1"/>
          </p:cNvSpPr>
          <p:nvPr/>
        </p:nvSpPr>
        <p:spPr bwMode="auto">
          <a:xfrm>
            <a:off x="179512" y="398463"/>
            <a:ext cx="8653462" cy="528637"/>
          </a:xfrm>
          <a:prstGeom prst="rect">
            <a:avLst/>
          </a:prstGeom>
          <a:noFill/>
          <a:ln w="9525">
            <a:noFill/>
            <a:miter lim="800000"/>
            <a:headEnd/>
            <a:tailEnd/>
          </a:ln>
        </p:spPr>
        <p:txBody>
          <a:bodyPr anchor="ctr"/>
          <a:lstStyle/>
          <a:p>
            <a:pPr>
              <a:spcBef>
                <a:spcPct val="50000"/>
              </a:spcBef>
              <a:spcAft>
                <a:spcPct val="50000"/>
              </a:spcAft>
              <a:buSzPct val="100000"/>
            </a:pPr>
            <a:endParaRPr lang="es-ES_tradnl" sz="2000" b="1"/>
          </a:p>
        </p:txBody>
      </p:sp>
      <p:sp>
        <p:nvSpPr>
          <p:cNvPr id="17411" name="8 Marcador de número de diapositiva">
            <a:extLst>
              <a:ext uri="{FF2B5EF4-FFF2-40B4-BE49-F238E27FC236}">
                <a16:creationId xmlns:a16="http://schemas.microsoft.com/office/drawing/2014/main" id="{2AD1E27E-5DF7-EAFA-4C38-43E3A7F22B06}"/>
              </a:ext>
            </a:extLst>
          </p:cNvPr>
          <p:cNvSpPr>
            <a:spLocks noGrp="1"/>
          </p:cNvSpPr>
          <p:nvPr>
            <p:ph type="sldNum" sz="quarter" idx="10"/>
          </p:nvPr>
        </p:nvSpPr>
        <p:spPr>
          <a:xfrm>
            <a:off x="8386763" y="6635750"/>
            <a:ext cx="585787" cy="152400"/>
          </a:xfrm>
          <a:noFill/>
        </p:spPr>
        <p:txBody>
          <a:bodyPr/>
          <a:lstStyle/>
          <a:p>
            <a:fld id="{0F21390C-6B75-4440-8AC5-053A3F881D70}" type="slidenum">
              <a:rPr lang="es-ES" smtClean="0"/>
              <a:pPr/>
              <a:t>8</a:t>
            </a:fld>
            <a:endParaRPr lang="es-ES" dirty="0"/>
          </a:p>
        </p:txBody>
      </p:sp>
      <p:sp>
        <p:nvSpPr>
          <p:cNvPr id="17413" name="5 CuadroTexto">
            <a:extLst>
              <a:ext uri="{FF2B5EF4-FFF2-40B4-BE49-F238E27FC236}">
                <a16:creationId xmlns:a16="http://schemas.microsoft.com/office/drawing/2014/main" id="{ADF5AF26-24D9-1050-2952-BFD663E0B676}"/>
              </a:ext>
            </a:extLst>
          </p:cNvPr>
          <p:cNvSpPr txBox="1">
            <a:spLocks noChangeArrowheads="1"/>
          </p:cNvSpPr>
          <p:nvPr/>
        </p:nvSpPr>
        <p:spPr bwMode="auto">
          <a:xfrm>
            <a:off x="134471" y="598287"/>
            <a:ext cx="8820980" cy="369332"/>
          </a:xfrm>
          <a:prstGeom prst="rect">
            <a:avLst/>
          </a:prstGeom>
          <a:noFill/>
          <a:ln w="9525">
            <a:noFill/>
            <a:miter lim="800000"/>
            <a:headEnd/>
            <a:tailEnd/>
          </a:ln>
        </p:spPr>
        <p:txBody>
          <a:bodyPr wrap="square">
            <a:spAutoFit/>
          </a:bodyPr>
          <a:lstStyle/>
          <a:p>
            <a:r>
              <a:rPr lang="es-ES" sz="1800" b="1" dirty="0"/>
              <a:t>Datos demográficos de La Rioja (y 3)</a:t>
            </a:r>
          </a:p>
        </p:txBody>
      </p:sp>
      <p:sp>
        <p:nvSpPr>
          <p:cNvPr id="5" name="6 CuadroTexto">
            <a:extLst>
              <a:ext uri="{FF2B5EF4-FFF2-40B4-BE49-F238E27FC236}">
                <a16:creationId xmlns:a16="http://schemas.microsoft.com/office/drawing/2014/main" id="{64ECE0DF-911A-E4C4-D744-FAB35371F62E}"/>
              </a:ext>
            </a:extLst>
          </p:cNvPr>
          <p:cNvSpPr txBox="1">
            <a:spLocks noChangeArrowheads="1"/>
          </p:cNvSpPr>
          <p:nvPr/>
        </p:nvSpPr>
        <p:spPr bwMode="auto">
          <a:xfrm>
            <a:off x="80963" y="6630988"/>
            <a:ext cx="8159750" cy="230832"/>
          </a:xfrm>
          <a:prstGeom prst="rect">
            <a:avLst/>
          </a:prstGeom>
          <a:noFill/>
          <a:ln w="9525">
            <a:noFill/>
            <a:miter lim="800000"/>
            <a:headEnd/>
            <a:tailEnd/>
          </a:ln>
        </p:spPr>
        <p:txBody>
          <a:bodyPr>
            <a:spAutoFit/>
          </a:bodyPr>
          <a:lstStyle/>
          <a:p>
            <a:r>
              <a:rPr lang="es-ES" sz="900" dirty="0"/>
              <a:t>Conferencia de Alejandro Macarrón Larumbe</a:t>
            </a:r>
          </a:p>
        </p:txBody>
      </p:sp>
      <p:pic>
        <p:nvPicPr>
          <p:cNvPr id="4" name="Imagen 3">
            <a:extLst>
              <a:ext uri="{FF2B5EF4-FFF2-40B4-BE49-F238E27FC236}">
                <a16:creationId xmlns:a16="http://schemas.microsoft.com/office/drawing/2014/main" id="{D3400BED-AC76-CF5B-7F02-736471C40D16}"/>
              </a:ext>
            </a:extLst>
          </p:cNvPr>
          <p:cNvPicPr>
            <a:picLocks noChangeAspect="1"/>
          </p:cNvPicPr>
          <p:nvPr/>
        </p:nvPicPr>
        <p:blipFill>
          <a:blip r:embed="rId3"/>
          <a:stretch>
            <a:fillRect/>
          </a:stretch>
        </p:blipFill>
        <p:spPr>
          <a:xfrm>
            <a:off x="179512" y="1224268"/>
            <a:ext cx="2950664" cy="2130762"/>
          </a:xfrm>
          <a:prstGeom prst="rect">
            <a:avLst/>
          </a:prstGeom>
        </p:spPr>
      </p:pic>
      <p:pic>
        <p:nvPicPr>
          <p:cNvPr id="7" name="Imagen 6">
            <a:extLst>
              <a:ext uri="{FF2B5EF4-FFF2-40B4-BE49-F238E27FC236}">
                <a16:creationId xmlns:a16="http://schemas.microsoft.com/office/drawing/2014/main" id="{AD5C12F2-70DB-E8EC-037E-CCAA03913C34}"/>
              </a:ext>
            </a:extLst>
          </p:cNvPr>
          <p:cNvPicPr>
            <a:picLocks noChangeAspect="1"/>
          </p:cNvPicPr>
          <p:nvPr/>
        </p:nvPicPr>
        <p:blipFill>
          <a:blip r:embed="rId4"/>
          <a:stretch>
            <a:fillRect/>
          </a:stretch>
        </p:blipFill>
        <p:spPr>
          <a:xfrm>
            <a:off x="3220464" y="1242755"/>
            <a:ext cx="3136229" cy="2074668"/>
          </a:xfrm>
          <a:prstGeom prst="rect">
            <a:avLst/>
          </a:prstGeom>
        </p:spPr>
      </p:pic>
      <p:pic>
        <p:nvPicPr>
          <p:cNvPr id="9" name="Imagen 8">
            <a:extLst>
              <a:ext uri="{FF2B5EF4-FFF2-40B4-BE49-F238E27FC236}">
                <a16:creationId xmlns:a16="http://schemas.microsoft.com/office/drawing/2014/main" id="{7067AA27-9215-642D-6988-4B08EDEB5ADF}"/>
              </a:ext>
            </a:extLst>
          </p:cNvPr>
          <p:cNvPicPr>
            <a:picLocks noChangeAspect="1"/>
          </p:cNvPicPr>
          <p:nvPr/>
        </p:nvPicPr>
        <p:blipFill>
          <a:blip r:embed="rId5"/>
          <a:stretch>
            <a:fillRect/>
          </a:stretch>
        </p:blipFill>
        <p:spPr>
          <a:xfrm>
            <a:off x="134471" y="3890705"/>
            <a:ext cx="3504364" cy="2155775"/>
          </a:xfrm>
          <a:prstGeom prst="rect">
            <a:avLst/>
          </a:prstGeom>
        </p:spPr>
      </p:pic>
      <p:pic>
        <p:nvPicPr>
          <p:cNvPr id="12" name="Imagen 11">
            <a:extLst>
              <a:ext uri="{FF2B5EF4-FFF2-40B4-BE49-F238E27FC236}">
                <a16:creationId xmlns:a16="http://schemas.microsoft.com/office/drawing/2014/main" id="{77FCCBCC-86B2-3E4C-6060-DA70F187D4A3}"/>
              </a:ext>
            </a:extLst>
          </p:cNvPr>
          <p:cNvPicPr>
            <a:picLocks noChangeAspect="1"/>
          </p:cNvPicPr>
          <p:nvPr/>
        </p:nvPicPr>
        <p:blipFill>
          <a:blip r:embed="rId6"/>
          <a:stretch>
            <a:fillRect/>
          </a:stretch>
        </p:blipFill>
        <p:spPr>
          <a:xfrm>
            <a:off x="6403989" y="1285320"/>
            <a:ext cx="2561574" cy="1989538"/>
          </a:xfrm>
          <a:prstGeom prst="rect">
            <a:avLst/>
          </a:prstGeom>
        </p:spPr>
      </p:pic>
      <p:pic>
        <p:nvPicPr>
          <p:cNvPr id="13" name="Imagen 12">
            <a:extLst>
              <a:ext uri="{FF2B5EF4-FFF2-40B4-BE49-F238E27FC236}">
                <a16:creationId xmlns:a16="http://schemas.microsoft.com/office/drawing/2014/main" id="{35295208-569B-5B35-9CB9-4DF15CCFECA7}"/>
              </a:ext>
            </a:extLst>
          </p:cNvPr>
          <p:cNvPicPr>
            <a:picLocks noChangeAspect="1"/>
          </p:cNvPicPr>
          <p:nvPr/>
        </p:nvPicPr>
        <p:blipFill>
          <a:blip r:embed="rId7"/>
          <a:stretch>
            <a:fillRect/>
          </a:stretch>
        </p:blipFill>
        <p:spPr>
          <a:xfrm>
            <a:off x="3851920" y="3858549"/>
            <a:ext cx="3075975" cy="2155775"/>
          </a:xfrm>
          <a:prstGeom prst="rect">
            <a:avLst/>
          </a:prstGeom>
        </p:spPr>
      </p:pic>
    </p:spTree>
    <p:extLst>
      <p:ext uri="{BB962C8B-B14F-4D97-AF65-F5344CB8AC3E}">
        <p14:creationId xmlns:p14="http://schemas.microsoft.com/office/powerpoint/2010/main" val="123591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2DBB142-E760-6A7F-C1C1-47CF9E7AC21F}"/>
              </a:ext>
            </a:extLst>
          </p:cNvPr>
          <p:cNvPicPr>
            <a:picLocks noChangeAspect="1"/>
          </p:cNvPicPr>
          <p:nvPr/>
        </p:nvPicPr>
        <p:blipFill>
          <a:blip r:embed="rId3"/>
          <a:stretch>
            <a:fillRect/>
          </a:stretch>
        </p:blipFill>
        <p:spPr>
          <a:xfrm>
            <a:off x="524468" y="1463298"/>
            <a:ext cx="8136904" cy="4255621"/>
          </a:xfrm>
          <a:prstGeom prst="rect">
            <a:avLst/>
          </a:prstGeom>
        </p:spPr>
      </p:pic>
      <p:sp>
        <p:nvSpPr>
          <p:cNvPr id="20482" name="Rectangle 8"/>
          <p:cNvSpPr>
            <a:spLocks noChangeArrowheads="1"/>
          </p:cNvSpPr>
          <p:nvPr/>
        </p:nvSpPr>
        <p:spPr bwMode="auto">
          <a:xfrm>
            <a:off x="155576" y="152636"/>
            <a:ext cx="8953500" cy="808928"/>
          </a:xfrm>
          <a:prstGeom prst="rect">
            <a:avLst/>
          </a:prstGeom>
          <a:noFill/>
          <a:ln w="9525">
            <a:noFill/>
            <a:miter lim="800000"/>
            <a:headEnd/>
            <a:tailEnd/>
          </a:ln>
        </p:spPr>
        <p:txBody>
          <a:bodyPr anchor="ctr"/>
          <a:lstStyle/>
          <a:p>
            <a:pPr>
              <a:spcBef>
                <a:spcPct val="50000"/>
              </a:spcBef>
              <a:spcAft>
                <a:spcPct val="50000"/>
              </a:spcAft>
              <a:buSzPct val="100000"/>
            </a:pPr>
            <a:r>
              <a:rPr lang="es-ES" sz="1800" b="1" dirty="0">
                <a:solidFill>
                  <a:schemeClr val="tx2"/>
                </a:solidFill>
              </a:rPr>
              <a:t>Evolución de los nacimientos en España 1858-2022. Nacen muchos menos niños ahora que en la guerra civil y la posguerra (en una España en un durísimo trance, y con 22 </a:t>
            </a:r>
            <a:r>
              <a:rPr lang="es-ES" sz="1800" b="1">
                <a:solidFill>
                  <a:schemeClr val="tx2"/>
                </a:solidFill>
              </a:rPr>
              <a:t>y pico millones </a:t>
            </a:r>
            <a:r>
              <a:rPr lang="es-ES" sz="1800" b="1" dirty="0">
                <a:solidFill>
                  <a:schemeClr val="tx2"/>
                </a:solidFill>
              </a:rPr>
              <a:t>menos de habitantes).</a:t>
            </a:r>
          </a:p>
        </p:txBody>
      </p:sp>
      <p:sp>
        <p:nvSpPr>
          <p:cNvPr id="20484" name="6 CuadroTexto"/>
          <p:cNvSpPr txBox="1">
            <a:spLocks noChangeArrowheads="1"/>
          </p:cNvSpPr>
          <p:nvPr/>
        </p:nvSpPr>
        <p:spPr bwMode="auto">
          <a:xfrm>
            <a:off x="159544" y="6002124"/>
            <a:ext cx="8824912" cy="523220"/>
          </a:xfrm>
          <a:prstGeom prst="rect">
            <a:avLst/>
          </a:prstGeom>
          <a:noFill/>
          <a:ln w="28575">
            <a:solidFill>
              <a:srgbClr val="FF3300"/>
            </a:solidFill>
            <a:miter lim="800000"/>
            <a:headEnd/>
            <a:tailEnd/>
          </a:ln>
        </p:spPr>
        <p:txBody>
          <a:bodyPr>
            <a:spAutoFit/>
          </a:bodyPr>
          <a:lstStyle/>
          <a:p>
            <a:r>
              <a:rPr lang="es-ES" b="1" dirty="0"/>
              <a:t>Nacen menos niños ahora que a finales del siglo XVIII</a:t>
            </a:r>
            <a:r>
              <a:rPr lang="es-ES" dirty="0"/>
              <a:t>, cuando España tenía menos de la cuarta parte de la población actual. Y de </a:t>
            </a:r>
            <a:r>
              <a:rPr lang="es-ES" b="1" dirty="0"/>
              <a:t>madres españolas</a:t>
            </a:r>
            <a:r>
              <a:rPr lang="es-ES" dirty="0"/>
              <a:t>, tal vez la referencia sea el siglo XVII.</a:t>
            </a:r>
          </a:p>
        </p:txBody>
      </p:sp>
      <p:sp>
        <p:nvSpPr>
          <p:cNvPr id="20485" name="8 Marcador de número de diapositiva"/>
          <p:cNvSpPr>
            <a:spLocks noGrp="1"/>
          </p:cNvSpPr>
          <p:nvPr>
            <p:ph type="sldNum" sz="quarter" idx="10"/>
          </p:nvPr>
        </p:nvSpPr>
        <p:spPr>
          <a:xfrm>
            <a:off x="8386763" y="6635750"/>
            <a:ext cx="585787" cy="152400"/>
          </a:xfrm>
          <a:noFill/>
        </p:spPr>
        <p:txBody>
          <a:bodyPr/>
          <a:lstStyle/>
          <a:p>
            <a:fld id="{E3484CBB-8AA0-4EAD-AFCC-EBDEB716CFE1}" type="slidenum">
              <a:rPr lang="es-ES" smtClean="0"/>
              <a:pPr/>
              <a:t>9</a:t>
            </a:fld>
            <a:endParaRPr lang="es-ES"/>
          </a:p>
        </p:txBody>
      </p:sp>
      <p:sp>
        <p:nvSpPr>
          <p:cNvPr id="8" name="8 CuadroTexto"/>
          <p:cNvSpPr txBox="1">
            <a:spLocks noChangeArrowheads="1"/>
          </p:cNvSpPr>
          <p:nvPr/>
        </p:nvSpPr>
        <p:spPr bwMode="auto">
          <a:xfrm>
            <a:off x="539552" y="1124744"/>
            <a:ext cx="8136904" cy="338554"/>
          </a:xfrm>
          <a:prstGeom prst="rect">
            <a:avLst/>
          </a:prstGeom>
          <a:solidFill>
            <a:srgbClr val="66CCFF"/>
          </a:solidFill>
          <a:ln w="28575">
            <a:solidFill>
              <a:schemeClr val="tx1"/>
            </a:solidFill>
            <a:miter lim="800000"/>
            <a:headEnd/>
            <a:tailEnd/>
          </a:ln>
        </p:spPr>
        <p:txBody>
          <a:bodyPr wrap="square">
            <a:spAutoFit/>
          </a:bodyPr>
          <a:lstStyle/>
          <a:p>
            <a:r>
              <a:rPr lang="es-ES" sz="1600" b="1" dirty="0"/>
              <a:t>NACIMIENTOS EN ESPAÑA DESDE 1858</a:t>
            </a:r>
            <a:r>
              <a:rPr lang="es-ES" dirty="0"/>
              <a:t>. </a:t>
            </a:r>
            <a:r>
              <a:rPr lang="es-ES" sz="1250" dirty="0"/>
              <a:t>Fuente: INE, elaboración Alejandro Macarrón</a:t>
            </a:r>
          </a:p>
        </p:txBody>
      </p:sp>
      <p:sp>
        <p:nvSpPr>
          <p:cNvPr id="11" name="Elipse 10">
            <a:extLst>
              <a:ext uri="{FF2B5EF4-FFF2-40B4-BE49-F238E27FC236}">
                <a16:creationId xmlns:a16="http://schemas.microsoft.com/office/drawing/2014/main" id="{1EF46558-E63E-4E00-9359-C114B72CFC43}"/>
              </a:ext>
            </a:extLst>
          </p:cNvPr>
          <p:cNvSpPr/>
          <p:nvPr/>
        </p:nvSpPr>
        <p:spPr bwMode="auto">
          <a:xfrm>
            <a:off x="3707904" y="2816932"/>
            <a:ext cx="648000" cy="216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kumimoji="0" lang="es-ES" sz="1100" b="0" i="0" u="none" strike="noStrike" cap="none" normalizeH="0" baseline="0" dirty="0">
                <a:ln>
                  <a:noFill/>
                </a:ln>
                <a:solidFill>
                  <a:schemeClr val="tx1"/>
                </a:solidFill>
                <a:effectLst/>
                <a:latin typeface="Bookman Old Style" pitchFamily="18" charset="0"/>
                <a:cs typeface="Times New Roman" pitchFamily="18" charset="0"/>
              </a:rPr>
              <a:t>1919</a:t>
            </a:r>
          </a:p>
        </p:txBody>
      </p:sp>
      <p:sp>
        <p:nvSpPr>
          <p:cNvPr id="15" name="Elipse 14">
            <a:extLst>
              <a:ext uri="{FF2B5EF4-FFF2-40B4-BE49-F238E27FC236}">
                <a16:creationId xmlns:a16="http://schemas.microsoft.com/office/drawing/2014/main" id="{C24F8DD0-8F19-42E7-9635-D8AF9622B9B6}"/>
              </a:ext>
            </a:extLst>
          </p:cNvPr>
          <p:cNvSpPr/>
          <p:nvPr/>
        </p:nvSpPr>
        <p:spPr bwMode="auto">
          <a:xfrm>
            <a:off x="4554796" y="3448214"/>
            <a:ext cx="648000" cy="252000"/>
          </a:xfrm>
          <a:prstGeom prst="ellipse">
            <a:avLst/>
          </a:prstGeom>
          <a:solidFill>
            <a:srgbClr val="FF0000"/>
          </a:solidFill>
          <a:ln w="19050" cap="flat" cmpd="sng" algn="ctr">
            <a:solidFill>
              <a:schemeClr val="tx2"/>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kumimoji="0" lang="es-ES" sz="1100" b="1" i="0" u="none" strike="noStrike" cap="none" normalizeH="0" baseline="0" dirty="0">
                <a:ln>
                  <a:noFill/>
                </a:ln>
                <a:solidFill>
                  <a:schemeClr val="bg1"/>
                </a:solidFill>
                <a:effectLst/>
                <a:latin typeface="Bookman Old Style" pitchFamily="18" charset="0"/>
                <a:cs typeface="Times New Roman" pitchFamily="18" charset="0"/>
              </a:rPr>
              <a:t>1939</a:t>
            </a:r>
          </a:p>
        </p:txBody>
      </p:sp>
      <p:sp>
        <p:nvSpPr>
          <p:cNvPr id="16" name="Elipse 15">
            <a:extLst>
              <a:ext uri="{FF2B5EF4-FFF2-40B4-BE49-F238E27FC236}">
                <a16:creationId xmlns:a16="http://schemas.microsoft.com/office/drawing/2014/main" id="{979CC27E-DB9A-4477-BB3A-4CD1F77FECA6}"/>
              </a:ext>
            </a:extLst>
          </p:cNvPr>
          <p:cNvSpPr/>
          <p:nvPr/>
        </p:nvSpPr>
        <p:spPr bwMode="auto">
          <a:xfrm>
            <a:off x="6302626" y="1676551"/>
            <a:ext cx="648000" cy="216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kumimoji="0" lang="es-ES" sz="1100" b="0" i="0" u="none" strike="noStrike" cap="none" normalizeH="0" baseline="0" dirty="0">
                <a:ln>
                  <a:noFill/>
                </a:ln>
                <a:solidFill>
                  <a:schemeClr val="tx1"/>
                </a:solidFill>
                <a:effectLst/>
                <a:latin typeface="Bookman Old Style" pitchFamily="18" charset="0"/>
                <a:cs typeface="Times New Roman" pitchFamily="18" charset="0"/>
              </a:rPr>
              <a:t>1976</a:t>
            </a:r>
          </a:p>
        </p:txBody>
      </p:sp>
      <p:sp>
        <p:nvSpPr>
          <p:cNvPr id="17" name="Elipse 16">
            <a:extLst>
              <a:ext uri="{FF2B5EF4-FFF2-40B4-BE49-F238E27FC236}">
                <a16:creationId xmlns:a16="http://schemas.microsoft.com/office/drawing/2014/main" id="{5BD564BF-29E1-482C-BFCC-711FD2EA8E79}"/>
              </a:ext>
            </a:extLst>
          </p:cNvPr>
          <p:cNvSpPr/>
          <p:nvPr/>
        </p:nvSpPr>
        <p:spPr bwMode="auto">
          <a:xfrm>
            <a:off x="7416316" y="2312876"/>
            <a:ext cx="648000" cy="216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lang="es-ES" sz="1100" dirty="0"/>
              <a:t>2008</a:t>
            </a:r>
            <a:endParaRPr kumimoji="0" lang="es-ES" sz="1100" b="0" i="0" u="none" strike="noStrike" cap="none" normalizeH="0" baseline="0" dirty="0">
              <a:ln>
                <a:noFill/>
              </a:ln>
              <a:solidFill>
                <a:schemeClr val="tx1"/>
              </a:solidFill>
              <a:effectLst/>
              <a:latin typeface="Bookman Old Style" pitchFamily="18" charset="0"/>
              <a:cs typeface="Times New Roman" pitchFamily="18" charset="0"/>
            </a:endParaRPr>
          </a:p>
        </p:txBody>
      </p:sp>
      <p:sp>
        <p:nvSpPr>
          <p:cNvPr id="18" name="Elipse 17">
            <a:extLst>
              <a:ext uri="{FF2B5EF4-FFF2-40B4-BE49-F238E27FC236}">
                <a16:creationId xmlns:a16="http://schemas.microsoft.com/office/drawing/2014/main" id="{5322810A-0244-47F1-8C6C-B0E433200E0E}"/>
              </a:ext>
            </a:extLst>
          </p:cNvPr>
          <p:cNvSpPr/>
          <p:nvPr/>
        </p:nvSpPr>
        <p:spPr bwMode="auto">
          <a:xfrm>
            <a:off x="7989473" y="4215626"/>
            <a:ext cx="612000" cy="288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lang="es-ES" sz="1100" dirty="0"/>
              <a:t>2022</a:t>
            </a:r>
            <a:endParaRPr kumimoji="0" lang="es-ES" sz="1100" b="0" i="0" u="none" strike="noStrike" cap="none" normalizeH="0" baseline="0" dirty="0">
              <a:ln>
                <a:noFill/>
              </a:ln>
              <a:solidFill>
                <a:schemeClr val="tx1"/>
              </a:solidFill>
              <a:effectLst/>
              <a:latin typeface="Bookman Old Style" pitchFamily="18" charset="0"/>
              <a:cs typeface="Times New Roman" pitchFamily="18" charset="0"/>
            </a:endParaRPr>
          </a:p>
        </p:txBody>
      </p:sp>
      <p:sp>
        <p:nvSpPr>
          <p:cNvPr id="20" name="Elipse 19">
            <a:extLst>
              <a:ext uri="{FF2B5EF4-FFF2-40B4-BE49-F238E27FC236}">
                <a16:creationId xmlns:a16="http://schemas.microsoft.com/office/drawing/2014/main" id="{7A1F0499-B2F8-4D2F-91F9-A4526C0DB26E}"/>
              </a:ext>
            </a:extLst>
          </p:cNvPr>
          <p:cNvSpPr/>
          <p:nvPr/>
        </p:nvSpPr>
        <p:spPr bwMode="auto">
          <a:xfrm>
            <a:off x="1545374" y="1850104"/>
            <a:ext cx="648000" cy="252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kumimoji="0" lang="es-ES" sz="1100" b="0" i="0" u="none" strike="noStrike" cap="none" normalizeH="0" baseline="0" dirty="0">
                <a:ln>
                  <a:noFill/>
                </a:ln>
                <a:solidFill>
                  <a:schemeClr val="tx1"/>
                </a:solidFill>
                <a:effectLst/>
                <a:latin typeface="Bookman Old Style" pitchFamily="18" charset="0"/>
                <a:cs typeface="Times New Roman" pitchFamily="18" charset="0"/>
              </a:rPr>
              <a:t>1865</a:t>
            </a:r>
          </a:p>
        </p:txBody>
      </p:sp>
      <p:sp>
        <p:nvSpPr>
          <p:cNvPr id="21" name="Elipse 20">
            <a:extLst>
              <a:ext uri="{FF2B5EF4-FFF2-40B4-BE49-F238E27FC236}">
                <a16:creationId xmlns:a16="http://schemas.microsoft.com/office/drawing/2014/main" id="{792406E9-DC74-48F8-B422-7C59DFD7F746}"/>
              </a:ext>
            </a:extLst>
          </p:cNvPr>
          <p:cNvSpPr/>
          <p:nvPr/>
        </p:nvSpPr>
        <p:spPr bwMode="auto">
          <a:xfrm>
            <a:off x="3091082" y="1568551"/>
            <a:ext cx="648000" cy="216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kumimoji="0" lang="es-ES" sz="1100" b="0" i="0" u="none" strike="noStrike" cap="none" normalizeH="0" baseline="0" dirty="0">
                <a:ln>
                  <a:noFill/>
                </a:ln>
                <a:solidFill>
                  <a:schemeClr val="tx1"/>
                </a:solidFill>
                <a:effectLst/>
                <a:latin typeface="Bookman Old Style" pitchFamily="18" charset="0"/>
                <a:cs typeface="Times New Roman" pitchFamily="18" charset="0"/>
              </a:rPr>
              <a:t>1903</a:t>
            </a:r>
          </a:p>
        </p:txBody>
      </p:sp>
      <p:sp>
        <p:nvSpPr>
          <p:cNvPr id="25" name="Elipse 24">
            <a:extLst>
              <a:ext uri="{FF2B5EF4-FFF2-40B4-BE49-F238E27FC236}">
                <a16:creationId xmlns:a16="http://schemas.microsoft.com/office/drawing/2014/main" id="{7216A35C-A35E-4437-8E5B-FEAC2C818B1D}"/>
              </a:ext>
            </a:extLst>
          </p:cNvPr>
          <p:cNvSpPr/>
          <p:nvPr/>
        </p:nvSpPr>
        <p:spPr bwMode="auto">
          <a:xfrm>
            <a:off x="5552227" y="1556792"/>
            <a:ext cx="648000" cy="216000"/>
          </a:xfrm>
          <a:prstGeom prst="ellipse">
            <a:avLst/>
          </a:pr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marR="0" algn="ctr" defTabSz="914400" rtl="0" eaLnBrk="0" fontAlgn="base" latinLnBrk="0" hangingPunct="0">
              <a:lnSpc>
                <a:spcPct val="100000"/>
              </a:lnSpc>
              <a:spcBef>
                <a:spcPct val="50000"/>
              </a:spcBef>
              <a:spcAft>
                <a:spcPct val="50000"/>
              </a:spcAft>
              <a:buClrTx/>
              <a:buSzPct val="100000"/>
              <a:tabLst>
                <a:tab pos="6464300" algn="r"/>
              </a:tabLst>
            </a:pPr>
            <a:r>
              <a:rPr kumimoji="0" lang="es-ES" sz="1100" b="0" i="0" u="none" strike="noStrike" cap="none" normalizeH="0" baseline="0" dirty="0">
                <a:ln>
                  <a:noFill/>
                </a:ln>
                <a:solidFill>
                  <a:schemeClr val="tx1"/>
                </a:solidFill>
                <a:effectLst/>
                <a:latin typeface="Bookman Old Style" pitchFamily="18" charset="0"/>
                <a:cs typeface="Times New Roman" pitchFamily="18" charset="0"/>
              </a:rPr>
              <a:t>1964</a:t>
            </a:r>
          </a:p>
        </p:txBody>
      </p:sp>
      <p:sp>
        <p:nvSpPr>
          <p:cNvPr id="2" name="Elipse 1">
            <a:extLst>
              <a:ext uri="{FF2B5EF4-FFF2-40B4-BE49-F238E27FC236}">
                <a16:creationId xmlns:a16="http://schemas.microsoft.com/office/drawing/2014/main" id="{D2569B99-429E-4259-B1AF-66811791649C}"/>
              </a:ext>
            </a:extLst>
          </p:cNvPr>
          <p:cNvSpPr/>
          <p:nvPr/>
        </p:nvSpPr>
        <p:spPr bwMode="auto">
          <a:xfrm>
            <a:off x="1403648" y="4617132"/>
            <a:ext cx="288032" cy="468000"/>
          </a:xfrm>
          <a:prstGeom prst="ellipse">
            <a:avLst/>
          </a:prstGeom>
          <a:noFill/>
          <a:ln w="19050" cap="flat" cmpd="sng" algn="ctr">
            <a:solidFill>
              <a:srgbClr val="0066FF"/>
            </a:solidFill>
            <a:prstDash val="solid"/>
            <a:round/>
            <a:headEnd type="none" w="med" len="med"/>
            <a:tailEnd type="none" w="med" len="med"/>
          </a:ln>
          <a:effectLst>
            <a:outerShdw dist="35921" dir="2700000" algn="ctr" rotWithShape="0">
              <a:srgbClr val="808080"/>
            </a:outerShdw>
          </a:effectLst>
        </p:spPr>
        <p:txBody>
          <a:bodyPr vert="horz" wrap="square" lIns="0" tIns="46800" rIns="0" bIns="46800" numCol="1" rtlCol="0" anchor="ctr" anchorCtr="0" compatLnSpc="1">
            <a:prstTxWarp prst="textNoShape">
              <a:avLst/>
            </a:prstTxWarp>
            <a:spAutoFit/>
          </a:bodyPr>
          <a:lstStyle/>
          <a:p>
            <a:pPr algn="ctr" eaLnBrk="0" hangingPunct="0">
              <a:spcBef>
                <a:spcPct val="50000"/>
              </a:spcBef>
              <a:spcAft>
                <a:spcPct val="50000"/>
              </a:spcAft>
              <a:buSzPct val="100000"/>
              <a:tabLst>
                <a:tab pos="6464300" algn="r"/>
              </a:tabLst>
            </a:pPr>
            <a:endParaRPr lang="es-ES" sz="1100"/>
          </a:p>
        </p:txBody>
      </p:sp>
      <p:cxnSp>
        <p:nvCxnSpPr>
          <p:cNvPr id="5" name="Conector recto de flecha 4">
            <a:extLst>
              <a:ext uri="{FF2B5EF4-FFF2-40B4-BE49-F238E27FC236}">
                <a16:creationId xmlns:a16="http://schemas.microsoft.com/office/drawing/2014/main" id="{C3073722-AE37-4E94-BFD8-B1D0C4C8CD91}"/>
              </a:ext>
            </a:extLst>
          </p:cNvPr>
          <p:cNvCxnSpPr>
            <a:cxnSpLocks/>
            <a:endCxn id="7" idx="0"/>
          </p:cNvCxnSpPr>
          <p:nvPr/>
        </p:nvCxnSpPr>
        <p:spPr bwMode="auto">
          <a:xfrm flipH="1">
            <a:off x="1151620" y="5010647"/>
            <a:ext cx="252028" cy="286898"/>
          </a:xfrm>
          <a:prstGeom prst="straightConnector1">
            <a:avLst/>
          </a:prstGeom>
          <a:solidFill>
            <a:schemeClr val="bg1"/>
          </a:solidFill>
          <a:ln w="19050" cap="flat" cmpd="sng" algn="ctr">
            <a:solidFill>
              <a:schemeClr val="accent5">
                <a:lumMod val="50000"/>
              </a:schemeClr>
            </a:solidFill>
            <a:prstDash val="solid"/>
            <a:round/>
            <a:headEnd type="none" w="med" len="med"/>
            <a:tailEnd type="triangle"/>
          </a:ln>
          <a:effectLst>
            <a:outerShdw dist="35921" dir="2700000" algn="ctr" rotWithShape="0">
              <a:srgbClr val="808080"/>
            </a:outerShdw>
          </a:effectLst>
        </p:spPr>
      </p:cxnSp>
      <p:sp>
        <p:nvSpPr>
          <p:cNvPr id="7" name="CuadroTexto 6">
            <a:extLst>
              <a:ext uri="{FF2B5EF4-FFF2-40B4-BE49-F238E27FC236}">
                <a16:creationId xmlns:a16="http://schemas.microsoft.com/office/drawing/2014/main" id="{D029E028-100F-4941-A926-5981A90BD9B9}"/>
              </a:ext>
            </a:extLst>
          </p:cNvPr>
          <p:cNvSpPr txBox="1"/>
          <p:nvPr/>
        </p:nvSpPr>
        <p:spPr>
          <a:xfrm>
            <a:off x="611560" y="5297545"/>
            <a:ext cx="1080120" cy="523220"/>
          </a:xfrm>
          <a:prstGeom prst="rect">
            <a:avLst/>
          </a:prstGeom>
          <a:blipFill>
            <a:blip r:embed="rId4"/>
            <a:tile tx="0" ty="0" sx="100000" sy="100000" flip="none" algn="tl"/>
          </a:blipFill>
          <a:ln w="22225">
            <a:solidFill>
              <a:schemeClr val="accent5">
                <a:lumMod val="50000"/>
              </a:schemeClr>
            </a:solidFill>
          </a:ln>
        </p:spPr>
        <p:txBody>
          <a:bodyPr wrap="square" lIns="36000" rIns="36000" rtlCol="0">
            <a:spAutoFit/>
          </a:bodyPr>
          <a:lstStyle/>
          <a:p>
            <a:r>
              <a:rPr lang="es-ES" b="1" dirty="0"/>
              <a:t>15,6 Mill.</a:t>
            </a:r>
            <a:br>
              <a:rPr lang="es-ES" b="1" dirty="0"/>
            </a:br>
            <a:r>
              <a:rPr lang="es-ES" b="1" dirty="0"/>
              <a:t>habitantes</a:t>
            </a:r>
          </a:p>
        </p:txBody>
      </p:sp>
      <p:sp>
        <p:nvSpPr>
          <p:cNvPr id="24" name="CuadroTexto 23">
            <a:extLst>
              <a:ext uri="{FF2B5EF4-FFF2-40B4-BE49-F238E27FC236}">
                <a16:creationId xmlns:a16="http://schemas.microsoft.com/office/drawing/2014/main" id="{7E27D6C2-B25A-4431-8255-95FB2A7A2A8E}"/>
              </a:ext>
            </a:extLst>
          </p:cNvPr>
          <p:cNvSpPr txBox="1"/>
          <p:nvPr/>
        </p:nvSpPr>
        <p:spPr>
          <a:xfrm>
            <a:off x="7560332" y="5246040"/>
            <a:ext cx="1080119" cy="523220"/>
          </a:xfrm>
          <a:prstGeom prst="rect">
            <a:avLst/>
          </a:prstGeom>
          <a:blipFill>
            <a:blip r:embed="rId4"/>
            <a:tile tx="0" ty="0" sx="100000" sy="100000" flip="none" algn="tl"/>
          </a:blipFill>
          <a:ln w="22225">
            <a:solidFill>
              <a:schemeClr val="accent5">
                <a:lumMod val="50000"/>
              </a:schemeClr>
            </a:solidFill>
          </a:ln>
        </p:spPr>
        <p:txBody>
          <a:bodyPr wrap="square" lIns="36000" rIns="36000" rtlCol="0">
            <a:spAutoFit/>
          </a:bodyPr>
          <a:lstStyle>
            <a:defPPr>
              <a:defRPr lang="de-DE"/>
            </a:defPPr>
            <a:lvl1pPr>
              <a:defRPr sz="1200" b="1"/>
            </a:lvl1pPr>
          </a:lstStyle>
          <a:p>
            <a:r>
              <a:rPr lang="es-ES" sz="1400" dirty="0"/>
              <a:t>47,8 Mill.</a:t>
            </a:r>
            <a:br>
              <a:rPr lang="es-ES" sz="1400" dirty="0"/>
            </a:br>
            <a:r>
              <a:rPr lang="es-ES" sz="1400" dirty="0"/>
              <a:t>habitantes</a:t>
            </a:r>
          </a:p>
        </p:txBody>
      </p:sp>
      <p:cxnSp>
        <p:nvCxnSpPr>
          <p:cNvPr id="26" name="Conector recto de flecha 25">
            <a:extLst>
              <a:ext uri="{FF2B5EF4-FFF2-40B4-BE49-F238E27FC236}">
                <a16:creationId xmlns:a16="http://schemas.microsoft.com/office/drawing/2014/main" id="{4B86A27A-6F70-4839-AB50-12C473B2464B}"/>
              </a:ext>
            </a:extLst>
          </p:cNvPr>
          <p:cNvCxnSpPr>
            <a:cxnSpLocks/>
          </p:cNvCxnSpPr>
          <p:nvPr/>
        </p:nvCxnSpPr>
        <p:spPr bwMode="auto">
          <a:xfrm>
            <a:off x="8316416" y="4509096"/>
            <a:ext cx="0" cy="736944"/>
          </a:xfrm>
          <a:prstGeom prst="straightConnector1">
            <a:avLst/>
          </a:prstGeom>
          <a:solidFill>
            <a:schemeClr val="bg1"/>
          </a:solidFill>
          <a:ln w="19050" cap="flat" cmpd="sng" algn="ctr">
            <a:solidFill>
              <a:schemeClr val="accent5">
                <a:lumMod val="50000"/>
              </a:schemeClr>
            </a:solidFill>
            <a:prstDash val="solid"/>
            <a:round/>
            <a:headEnd type="none" w="med" len="med"/>
            <a:tailEnd type="triangle"/>
          </a:ln>
          <a:effectLst>
            <a:outerShdw dist="35921" dir="2700000" algn="ctr" rotWithShape="0">
              <a:srgbClr val="808080"/>
            </a:outerShdw>
          </a:effectLst>
        </p:spPr>
      </p:cxnSp>
      <p:sp>
        <p:nvSpPr>
          <p:cNvPr id="27" name="CuadroTexto 26">
            <a:extLst>
              <a:ext uri="{FF2B5EF4-FFF2-40B4-BE49-F238E27FC236}">
                <a16:creationId xmlns:a16="http://schemas.microsoft.com/office/drawing/2014/main" id="{B1F5E6A2-3F84-4555-B467-133F81734268}"/>
              </a:ext>
            </a:extLst>
          </p:cNvPr>
          <p:cNvSpPr txBox="1"/>
          <p:nvPr/>
        </p:nvSpPr>
        <p:spPr>
          <a:xfrm>
            <a:off x="4391980" y="4041068"/>
            <a:ext cx="1080120" cy="523220"/>
          </a:xfrm>
          <a:prstGeom prst="rect">
            <a:avLst/>
          </a:prstGeom>
          <a:blipFill>
            <a:blip r:embed="rId4"/>
            <a:tile tx="0" ty="0" sx="100000" sy="100000" flip="none" algn="tl"/>
          </a:blipFill>
          <a:ln w="22225">
            <a:solidFill>
              <a:schemeClr val="accent5">
                <a:lumMod val="50000"/>
              </a:schemeClr>
            </a:solidFill>
          </a:ln>
        </p:spPr>
        <p:txBody>
          <a:bodyPr wrap="square" lIns="36000" rIns="36000" rtlCol="0">
            <a:spAutoFit/>
          </a:bodyPr>
          <a:lstStyle/>
          <a:p>
            <a:r>
              <a:rPr lang="es-ES" sz="1200" b="1" dirty="0"/>
              <a:t>25,5</a:t>
            </a:r>
            <a:r>
              <a:rPr lang="es-ES" b="1" dirty="0"/>
              <a:t> Mill.</a:t>
            </a:r>
            <a:br>
              <a:rPr lang="es-ES" b="1" dirty="0"/>
            </a:br>
            <a:r>
              <a:rPr lang="es-ES" b="1" dirty="0"/>
              <a:t>habitantes</a:t>
            </a:r>
          </a:p>
        </p:txBody>
      </p:sp>
      <p:cxnSp>
        <p:nvCxnSpPr>
          <p:cNvPr id="28" name="Conector recto de flecha 27">
            <a:extLst>
              <a:ext uri="{FF2B5EF4-FFF2-40B4-BE49-F238E27FC236}">
                <a16:creationId xmlns:a16="http://schemas.microsoft.com/office/drawing/2014/main" id="{7C4FE413-A0C4-4C30-AB13-FFF9D5D95D62}"/>
              </a:ext>
            </a:extLst>
          </p:cNvPr>
          <p:cNvCxnSpPr>
            <a:cxnSpLocks/>
          </p:cNvCxnSpPr>
          <p:nvPr/>
        </p:nvCxnSpPr>
        <p:spPr bwMode="auto">
          <a:xfrm>
            <a:off x="4860032" y="3753036"/>
            <a:ext cx="0" cy="286898"/>
          </a:xfrm>
          <a:prstGeom prst="straightConnector1">
            <a:avLst/>
          </a:prstGeom>
          <a:solidFill>
            <a:schemeClr val="bg1"/>
          </a:solidFill>
          <a:ln w="19050" cap="flat" cmpd="sng" algn="ctr">
            <a:solidFill>
              <a:schemeClr val="accent5">
                <a:lumMod val="50000"/>
              </a:schemeClr>
            </a:solidFill>
            <a:prstDash val="solid"/>
            <a:round/>
            <a:headEnd type="none" w="med" len="med"/>
            <a:tailEnd type="triangle"/>
          </a:ln>
          <a:effectLst>
            <a:outerShdw dist="35921" dir="2700000" algn="ctr" rotWithShape="0">
              <a:srgbClr val="808080"/>
            </a:outerShdw>
          </a:effectLst>
        </p:spPr>
      </p:cxnSp>
      <p:sp>
        <p:nvSpPr>
          <p:cNvPr id="3" name="7 CuadroTexto">
            <a:extLst>
              <a:ext uri="{FF2B5EF4-FFF2-40B4-BE49-F238E27FC236}">
                <a16:creationId xmlns:a16="http://schemas.microsoft.com/office/drawing/2014/main" id="{A6AA41BA-B6D4-D6F7-016F-109196663CA6}"/>
              </a:ext>
            </a:extLst>
          </p:cNvPr>
          <p:cNvSpPr txBox="1">
            <a:spLocks noChangeArrowheads="1"/>
          </p:cNvSpPr>
          <p:nvPr/>
        </p:nvSpPr>
        <p:spPr bwMode="auto">
          <a:xfrm>
            <a:off x="80963" y="6630988"/>
            <a:ext cx="8159750" cy="230187"/>
          </a:xfrm>
          <a:prstGeom prst="rect">
            <a:avLst/>
          </a:prstGeom>
          <a:noFill/>
          <a:ln w="9525">
            <a:noFill/>
            <a:miter lim="800000"/>
            <a:headEnd/>
            <a:tailEnd/>
          </a:ln>
        </p:spPr>
        <p:txBody>
          <a:bodyPr>
            <a:spAutoFit/>
          </a:bodyPr>
          <a:lstStyle/>
          <a:p>
            <a:r>
              <a:rPr lang="es-ES" sz="900" dirty="0"/>
              <a:t>Conferencia de Alejandro Macarrón Larumbe</a:t>
            </a:r>
          </a:p>
        </p:txBody>
      </p:sp>
    </p:spTree>
    <p:extLst>
      <p:ext uri="{BB962C8B-B14F-4D97-AF65-F5344CB8AC3E}">
        <p14:creationId xmlns:p14="http://schemas.microsoft.com/office/powerpoint/2010/main" val="331526357"/>
      </p:ext>
    </p:extLst>
  </p:cSld>
  <p:clrMapOvr>
    <a:masterClrMapping/>
  </p:clrMapOvr>
</p:sld>
</file>

<file path=ppt/theme/theme1.xml><?xml version="1.0" encoding="utf-8"?>
<a:theme xmlns:a="http://schemas.openxmlformats.org/drawingml/2006/main" name="Master">
  <a:themeElements>
    <a:clrScheme name="">
      <a:dk1>
        <a:srgbClr val="000000"/>
      </a:dk1>
      <a:lt1>
        <a:srgbClr val="FFFFFF"/>
      </a:lt1>
      <a:dk2>
        <a:srgbClr val="000000"/>
      </a:dk2>
      <a:lt2>
        <a:srgbClr val="000000"/>
      </a:lt2>
      <a:accent1>
        <a:srgbClr val="618FFD"/>
      </a:accent1>
      <a:accent2>
        <a:srgbClr val="99CCFF"/>
      </a:accent2>
      <a:accent3>
        <a:srgbClr val="FFFFFF"/>
      </a:accent3>
      <a:accent4>
        <a:srgbClr val="000000"/>
      </a:accent4>
      <a:accent5>
        <a:srgbClr val="B7C6FE"/>
      </a:accent5>
      <a:accent6>
        <a:srgbClr val="8AB9E7"/>
      </a:accent6>
      <a:hlink>
        <a:srgbClr val="FDEBA6"/>
      </a:hlink>
      <a:folHlink>
        <a:srgbClr val="E9EBF3"/>
      </a:folHlink>
    </a:clrScheme>
    <a:fontScheme name="Master">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a:spPr>
      <a:bodyPr vert="horz" wrap="square" lIns="90000" tIns="46800" rIns="90000" bIns="46800" numCol="1" anchor="ctr" anchorCtr="0" compatLnSpc="1">
        <a:prstTxWarp prst="textNoShape">
          <a:avLst/>
        </a:prstTxWarp>
        <a:spAutoFit/>
      </a:bodyPr>
      <a:lstStyle>
        <a:def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defRPr kumimoji="0" lang="de-DE" sz="1400" b="0" i="0" u="none" strike="noStrike" cap="none" normalizeH="0" baseline="0" smtClean="0">
            <a:ln>
              <a:noFill/>
            </a:ln>
            <a:solidFill>
              <a:schemeClr val="tx1"/>
            </a:solidFill>
            <a:effectLst/>
            <a:latin typeface="Bookman Old Style" pitchFamily="18" charset="0"/>
            <a:cs typeface="Times New Roman" pitchFamily="18" charset="0"/>
          </a:defRPr>
        </a:defPPr>
      </a:lstStyle>
    </a:spDef>
    <a:lnDef>
      <a:spPr bwMode="auto">
        <a:xfrm>
          <a:off x="0" y="0"/>
          <a:ext cx="1" cy="1"/>
        </a:xfrm>
        <a:custGeom>
          <a:avLst/>
          <a:gdLst/>
          <a:ahLst/>
          <a:cxnLst/>
          <a:rect l="0" t="0" r="0" b="0"/>
          <a:pathLst/>
        </a:custGeom>
        <a:solidFill>
          <a:schemeClr val="bg1"/>
        </a:solidFill>
        <a:ln w="19050" cap="flat" cmpd="sng" algn="ctr">
          <a:solidFill>
            <a:srgbClr val="0066FF"/>
          </a:solidFill>
          <a:prstDash val="solid"/>
          <a:round/>
          <a:headEnd type="none" w="med" len="med"/>
          <a:tailEnd type="none" w="med" len="med"/>
        </a:ln>
        <a:effectLst>
          <a:outerShdw dist="35921" dir="2700000" algn="ctr" rotWithShape="0">
            <a:srgbClr val="808080"/>
          </a:outerShdw>
        </a:effectLst>
      </a:spPr>
      <a:bodyPr vert="horz" wrap="square" lIns="90000" tIns="46800" rIns="90000" bIns="46800" numCol="1" anchor="ctr" anchorCtr="0" compatLnSpc="1">
        <a:prstTxWarp prst="textNoShape">
          <a:avLst/>
        </a:prstTxWarp>
        <a:spAutoFit/>
      </a:bodyPr>
      <a:lstStyle>
        <a:defPPr marL="185738" marR="0" indent="-185738" algn="l" defTabSz="914400" rtl="0" eaLnBrk="0" fontAlgn="base" latinLnBrk="0" hangingPunct="0">
          <a:lnSpc>
            <a:spcPct val="100000"/>
          </a:lnSpc>
          <a:spcBef>
            <a:spcPct val="50000"/>
          </a:spcBef>
          <a:spcAft>
            <a:spcPct val="50000"/>
          </a:spcAft>
          <a:buClrTx/>
          <a:buSzPct val="100000"/>
          <a:buFontTx/>
          <a:buChar char="•"/>
          <a:tabLst>
            <a:tab pos="6464300" algn="r"/>
          </a:tabLst>
          <a:defRPr kumimoji="0" lang="de-DE" sz="1400" b="0" i="0" u="none" strike="noStrike" cap="none" normalizeH="0" baseline="0" smtClean="0">
            <a:ln>
              <a:noFill/>
            </a:ln>
            <a:solidFill>
              <a:schemeClr val="tx1"/>
            </a:solidFill>
            <a:effectLst/>
            <a:latin typeface="Bookman Old Style" pitchFamily="18" charset="0"/>
            <a:cs typeface="Times New Roman" pitchFamily="18" charset="0"/>
          </a:defRPr>
        </a:defPPr>
      </a:lstStyle>
    </a:lnDef>
  </a:objectDefaults>
  <a:extraClrSchemeLst>
    <a:extraClrScheme>
      <a:clrScheme name="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ster 8">
        <a:dk1>
          <a:srgbClr val="172450"/>
        </a:dk1>
        <a:lt1>
          <a:srgbClr val="FFFFFF"/>
        </a:lt1>
        <a:dk2>
          <a:srgbClr val="172450"/>
        </a:dk2>
        <a:lt2>
          <a:srgbClr val="172450"/>
        </a:lt2>
        <a:accent1>
          <a:srgbClr val="618FFD"/>
        </a:accent1>
        <a:accent2>
          <a:srgbClr val="99CCFF"/>
        </a:accent2>
        <a:accent3>
          <a:srgbClr val="FFFFFF"/>
        </a:accent3>
        <a:accent4>
          <a:srgbClr val="121D43"/>
        </a:accent4>
        <a:accent5>
          <a:srgbClr val="B7C6FE"/>
        </a:accent5>
        <a:accent6>
          <a:srgbClr val="8AB9E7"/>
        </a:accent6>
        <a:hlink>
          <a:srgbClr val="FDEBA6"/>
        </a:hlink>
        <a:folHlink>
          <a:srgbClr val="CFD3E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8011"/>
      </a:dk2>
      <a:lt2>
        <a:srgbClr val="DD0806"/>
      </a:lt2>
      <a:accent1>
        <a:srgbClr val="0000D4"/>
      </a:accent1>
      <a:accent2>
        <a:srgbClr val="02ABEA"/>
      </a:accent2>
      <a:accent3>
        <a:srgbClr val="FFFFFF"/>
      </a:accent3>
      <a:accent4>
        <a:srgbClr val="000000"/>
      </a:accent4>
      <a:accent5>
        <a:srgbClr val="AAAAE6"/>
      </a:accent5>
      <a:accent6>
        <a:srgbClr val="029BD4"/>
      </a:accent6>
      <a:hlink>
        <a:srgbClr val="F20884"/>
      </a:hlink>
      <a:folHlink>
        <a:srgbClr val="FCF30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8011"/>
      </a:dk2>
      <a:lt2>
        <a:srgbClr val="DD0806"/>
      </a:lt2>
      <a:accent1>
        <a:srgbClr val="0000D4"/>
      </a:accent1>
      <a:accent2>
        <a:srgbClr val="02ABEA"/>
      </a:accent2>
      <a:accent3>
        <a:srgbClr val="FFFFFF"/>
      </a:accent3>
      <a:accent4>
        <a:srgbClr val="000000"/>
      </a:accent4>
      <a:accent5>
        <a:srgbClr val="AAAAE6"/>
      </a:accent5>
      <a:accent6>
        <a:srgbClr val="029BD4"/>
      </a:accent6>
      <a:hlink>
        <a:srgbClr val="F20884"/>
      </a:hlink>
      <a:folHlink>
        <a:srgbClr val="FCF30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81669</TotalTime>
  <Pages>5</Pages>
  <Words>5990</Words>
  <Application>Microsoft Office PowerPoint</Application>
  <PresentationFormat>Presentación en pantalla (4:3)</PresentationFormat>
  <Paragraphs>300</Paragraphs>
  <Slides>41</Slides>
  <Notes>29</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41</vt:i4>
      </vt:variant>
    </vt:vector>
  </HeadingPairs>
  <TitlesOfParts>
    <vt:vector size="47" baseType="lpstr">
      <vt:lpstr>Arial</vt:lpstr>
      <vt:lpstr>Bookman Old Style</vt:lpstr>
      <vt:lpstr>Calibri</vt:lpstr>
      <vt:lpstr>Wingdings</vt:lpstr>
      <vt:lpstr>Master</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fecundidad en España tendió a caer desde 1900 (en realidad, desde algo antes, como en otros países europeos). Lleva 40 años (muy) por debajo de lo preciso para el relevo generacional (2,1 hijos por mujer)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Efectos potenciales del proceso de “suicidio demográfico” (1)</vt:lpstr>
      <vt:lpstr>Efectos potenciales del proceso de “suicidio demográfico” (2)</vt:lpstr>
      <vt:lpstr>Presentación de PowerPoint</vt:lpstr>
      <vt:lpstr>Presentación de PowerPoint</vt:lpstr>
      <vt:lpstr>El peso humano de Europa en el mundo ha disminuido de forma drástica, excepto entre los más mayores. Por demografía, no es de extrañar que los europeos y sus valores cuenten menos en el mundo </vt:lpstr>
      <vt:lpstr>Presentación de PowerPoint</vt:lpstr>
      <vt:lpstr>Las tasas de paro de los inmigrantes son muy elevadas, sobre todo los de ciertos orígenes. Pese a ello, de 01/01/2023 a 01/07/2024 llegaron 832.000 inmigrantes netos, cosa injustificable por el mercado laboral.</vt:lpstr>
      <vt:lpstr>Por sus altas tasas de paro, menor nivel educativo y de cualificación medio, la aportación en IRPF y Seguridad Social de los extranjeros es reducida en total, y mucho menor per cápita que la de los españoles</vt:lpstr>
      <vt:lpstr>La inmensa mayoría de los inmigrantes no delinquen, pero las tasas de delitos “duros” por 100.000 extranjeros, yihadismo incluido, son muy superiores a las de los españoles</vt:lpstr>
      <vt:lpstr>Presentación de PowerPoint</vt:lpstr>
      <vt:lpstr>Presentación de PowerPoint</vt:lpstr>
      <vt:lpstr>¿Qué hacer? Para que repunte con fuerza la natalidad se necesitarían cinco grandes cosas, más una</vt:lpstr>
      <vt:lpstr>Hay múltiples causas de que tengamos tan pocos niños. Sobre algunas no podemos o debemos actuar, por ser cambios sociales irreversibles y/o beneficiosos. Pero otras sí se pueden/deben tratar de corregir (1).</vt:lpstr>
      <vt:lpstr>Hay múltiples causas de que tengamos tan pocos niños. Sobre algunas no podemos ni/o debemos actuar, por ser cambios sociales irreversibles y/o beneficiosos. Pero otras sí se pueden/deben tratar de corregir (2)</vt:lpstr>
      <vt:lpstr>Hay múltiples causas de que tengamos tan pocos niños. Sobre algunas no podemos ni/o debemos actuar, por ser cambios sociales irreversibles y/o beneficiosos. Pero otras sí se pueden/deben tratar de corregir (y 3)</vt:lpstr>
      <vt:lpstr>La estructuración y estabilidad familiar tienen relación clarísima con la fecundidad. Cualquier plan de fomento de la natalidad que no tenga en cuenta este aspecto del asunto será (muy) incompleto / insuficiente.</vt:lpstr>
      <vt:lpstr>Desde la Transición no ha parado de crecer el %e de bebés de madres no casadas. Ya supera el 50% entre las españolas. Es muy mal dato para la natalidad y la crianza de los niños con su padre y su madre biológicos.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dc:creator>
  <cp:lastModifiedBy>Alejandro Macarron</cp:lastModifiedBy>
  <cp:revision>194</cp:revision>
  <cp:lastPrinted>2024-09-27T18:12:31Z</cp:lastPrinted>
  <dcterms:created xsi:type="dcterms:W3CDTF">1997-09-12T14:33:54Z</dcterms:created>
  <dcterms:modified xsi:type="dcterms:W3CDTF">2024-11-11T19:39:53Z</dcterms:modified>
</cp:coreProperties>
</file>